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00" r:id="rId2"/>
    <p:sldId id="311" r:id="rId3"/>
    <p:sldId id="270" r:id="rId4"/>
    <p:sldId id="302" r:id="rId5"/>
    <p:sldId id="284" r:id="rId6"/>
    <p:sldId id="259" r:id="rId7"/>
    <p:sldId id="264" r:id="rId8"/>
    <p:sldId id="304" r:id="rId9"/>
    <p:sldId id="258" r:id="rId10"/>
    <p:sldId id="269" r:id="rId11"/>
    <p:sldId id="273" r:id="rId12"/>
    <p:sldId id="260" r:id="rId13"/>
    <p:sldId id="298" r:id="rId14"/>
    <p:sldId id="271" r:id="rId15"/>
    <p:sldId id="261" r:id="rId16"/>
    <p:sldId id="290" r:id="rId17"/>
    <p:sldId id="265" r:id="rId18"/>
    <p:sldId id="310" r:id="rId19"/>
    <p:sldId id="293" r:id="rId20"/>
    <p:sldId id="276" r:id="rId21"/>
    <p:sldId id="274" r:id="rId22"/>
    <p:sldId id="262" r:id="rId23"/>
    <p:sldId id="272" r:id="rId24"/>
    <p:sldId id="287" r:id="rId25"/>
    <p:sldId id="305" r:id="rId26"/>
    <p:sldId id="307" r:id="rId27"/>
    <p:sldId id="308" r:id="rId28"/>
    <p:sldId id="309" r:id="rId29"/>
    <p:sldId id="288" r:id="rId30"/>
    <p:sldId id="289" r:id="rId31"/>
    <p:sldId id="266" r:id="rId32"/>
    <p:sldId id="279" r:id="rId33"/>
    <p:sldId id="282" r:id="rId34"/>
    <p:sldId id="281" r:id="rId35"/>
    <p:sldId id="297" r:id="rId36"/>
    <p:sldId id="292" r:id="rId37"/>
    <p:sldId id="295" r:id="rId38"/>
    <p:sldId id="277" r:id="rId39"/>
    <p:sldId id="275" r:id="rId40"/>
    <p:sldId id="306"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9" autoAdjust="0"/>
    <p:restoredTop sz="94949" autoAdjust="0"/>
  </p:normalViewPr>
  <p:slideViewPr>
    <p:cSldViewPr snapToGrid="0" snapToObjects="1">
      <p:cViewPr>
        <p:scale>
          <a:sx n="72" d="100"/>
          <a:sy n="72" d="100"/>
        </p:scale>
        <p:origin x="-2696" y="-816"/>
      </p:cViewPr>
      <p:guideLst>
        <p:guide orient="horz" pos="2160"/>
        <p:guide pos="2880"/>
      </p:guideLst>
    </p:cSldViewPr>
  </p:slideViewPr>
  <p:outlineViewPr>
    <p:cViewPr>
      <p:scale>
        <a:sx n="33" d="100"/>
        <a:sy n="33" d="100"/>
      </p:scale>
      <p:origin x="0" y="11416"/>
    </p:cViewPr>
  </p:outlineViewPr>
  <p:notesTextViewPr>
    <p:cViewPr>
      <p:scale>
        <a:sx n="100" d="100"/>
        <a:sy n="100" d="100"/>
      </p:scale>
      <p:origin x="0" y="0"/>
    </p:cViewPr>
  </p:notesTextViewPr>
  <p:sorterViewPr>
    <p:cViewPr>
      <p:scale>
        <a:sx n="141" d="100"/>
        <a:sy n="141" d="100"/>
      </p:scale>
      <p:origin x="0" y="0"/>
    </p:cViewPr>
  </p:sorterViewPr>
  <p:notesViewPr>
    <p:cSldViewPr snapToGrid="0" snapToObjects="1">
      <p:cViewPr varScale="1">
        <p:scale>
          <a:sx n="80" d="100"/>
          <a:sy n="80" d="100"/>
        </p:scale>
        <p:origin x="-204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4CE899-5426-3649-A342-BD38ADFCA4BF}" type="datetimeFigureOut">
              <a:rPr lang="en-US" smtClean="0"/>
              <a:t>3/9/16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1618C3-C8A9-5440-95F1-480864C607FB}" type="slidenum">
              <a:rPr lang="en-US" smtClean="0"/>
              <a:t>‹#›</a:t>
            </a:fld>
            <a:endParaRPr lang="en-US" dirty="0"/>
          </a:p>
        </p:txBody>
      </p:sp>
    </p:spTree>
    <p:extLst>
      <p:ext uri="{BB962C8B-B14F-4D97-AF65-F5344CB8AC3E}">
        <p14:creationId xmlns:p14="http://schemas.microsoft.com/office/powerpoint/2010/main" val="1228393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smtClean="0"/>
              <a:t>7D18 973B</a:t>
            </a:r>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1</a:t>
            </a:fld>
            <a:endParaRPr lang="en-US" dirty="0"/>
          </a:p>
        </p:txBody>
      </p:sp>
    </p:spTree>
    <p:extLst>
      <p:ext uri="{BB962C8B-B14F-4D97-AF65-F5344CB8AC3E}">
        <p14:creationId xmlns:p14="http://schemas.microsoft.com/office/powerpoint/2010/main" val="367389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(3/8/16 03:23) -----</a:t>
            </a:r>
          </a:p>
          <a:p>
            <a:r>
              <a:rPr lang="en-US"/>
              <a:t>ccc</a:t>
            </a:r>
          </a:p>
        </p:txBody>
      </p:sp>
      <p:sp>
        <p:nvSpPr>
          <p:cNvPr id="4" name="Slide Number Placeholder 3"/>
          <p:cNvSpPr>
            <a:spLocks noGrp="1"/>
          </p:cNvSpPr>
          <p:nvPr>
            <p:ph type="sldNum" sz="quarter" idx="10"/>
          </p:nvPr>
        </p:nvSpPr>
        <p:spPr/>
        <p:txBody>
          <a:bodyPr/>
          <a:lstStyle/>
          <a:p>
            <a:fld id="{3E1618C3-C8A9-5440-95F1-480864C607FB}" type="slidenum">
              <a:rPr lang="en-US" smtClean="0"/>
              <a:t>19</a:t>
            </a:fld>
            <a:endParaRPr lang="en-US" dirty="0"/>
          </a:p>
        </p:txBody>
      </p:sp>
    </p:spTree>
    <p:extLst>
      <p:ext uri="{BB962C8B-B14F-4D97-AF65-F5344CB8AC3E}">
        <p14:creationId xmlns:p14="http://schemas.microsoft.com/office/powerpoint/2010/main" val="504824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CHOKEPOINT</a:t>
            </a:r>
            <a:r>
              <a:rPr lang="en-US" b="1" baseline="0" dirty="0" smtClean="0"/>
              <a:t> FILM IS HERE</a:t>
            </a:r>
            <a:endParaRPr lang="en-US" b="1" dirty="0"/>
          </a:p>
        </p:txBody>
      </p:sp>
      <p:sp>
        <p:nvSpPr>
          <p:cNvPr id="4" name="Slide Number Placeholder 3"/>
          <p:cNvSpPr>
            <a:spLocks noGrp="1"/>
          </p:cNvSpPr>
          <p:nvPr>
            <p:ph type="sldNum" sz="quarter" idx="10"/>
          </p:nvPr>
        </p:nvSpPr>
        <p:spPr/>
        <p:txBody>
          <a:bodyPr/>
          <a:lstStyle/>
          <a:p>
            <a:fld id="{3E1618C3-C8A9-5440-95F1-480864C607FB}" type="slidenum">
              <a:rPr lang="en-US" smtClean="0"/>
              <a:t>21</a:t>
            </a:fld>
            <a:endParaRPr lang="en-US" dirty="0"/>
          </a:p>
        </p:txBody>
      </p:sp>
    </p:spTree>
    <p:extLst>
      <p:ext uri="{BB962C8B-B14F-4D97-AF65-F5344CB8AC3E}">
        <p14:creationId xmlns:p14="http://schemas.microsoft.com/office/powerpoint/2010/main" val="4015631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Alison Macrina and Nima Fatemi, BE LIKE ALISON!</a:t>
            </a:r>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31</a:t>
            </a:fld>
            <a:endParaRPr lang="en-US" dirty="0"/>
          </a:p>
        </p:txBody>
      </p:sp>
    </p:spTree>
    <p:extLst>
      <p:ext uri="{BB962C8B-B14F-4D97-AF65-F5344CB8AC3E}">
        <p14:creationId xmlns:p14="http://schemas.microsoft.com/office/powerpoint/2010/main" val="524160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Asher Wolf</a:t>
            </a:r>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32</a:t>
            </a:fld>
            <a:endParaRPr lang="en-US" dirty="0"/>
          </a:p>
        </p:txBody>
      </p:sp>
    </p:spTree>
    <p:extLst>
      <p:ext uri="{BB962C8B-B14F-4D97-AF65-F5344CB8AC3E}">
        <p14:creationId xmlns:p14="http://schemas.microsoft.com/office/powerpoint/2010/main" val="611031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36</a:t>
            </a:fld>
            <a:endParaRPr lang="en-US" dirty="0"/>
          </a:p>
        </p:txBody>
      </p:sp>
    </p:spTree>
    <p:extLst>
      <p:ext uri="{BB962C8B-B14F-4D97-AF65-F5344CB8AC3E}">
        <p14:creationId xmlns:p14="http://schemas.microsoft.com/office/powerpoint/2010/main" val="627708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 up, which taught me how power works</a:t>
            </a:r>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38</a:t>
            </a:fld>
            <a:endParaRPr lang="en-US" dirty="0"/>
          </a:p>
        </p:txBody>
      </p:sp>
    </p:spTree>
    <p:extLst>
      <p:ext uri="{BB962C8B-B14F-4D97-AF65-F5344CB8AC3E}">
        <p14:creationId xmlns:p14="http://schemas.microsoft.com/office/powerpoint/2010/main" val="2364044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smtClean="0"/>
              <a:t>7D18 973B</a:t>
            </a:r>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40</a:t>
            </a:fld>
            <a:endParaRPr lang="en-US" dirty="0"/>
          </a:p>
        </p:txBody>
      </p:sp>
    </p:spTree>
    <p:extLst>
      <p:ext uri="{BB962C8B-B14F-4D97-AF65-F5344CB8AC3E}">
        <p14:creationId xmlns:p14="http://schemas.microsoft.com/office/powerpoint/2010/main" val="3673890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2</a:t>
            </a:fld>
            <a:endParaRPr lang="en-US" dirty="0"/>
          </a:p>
        </p:txBody>
      </p:sp>
    </p:spTree>
    <p:extLst>
      <p:ext uri="{BB962C8B-B14F-4D97-AF65-F5344CB8AC3E}">
        <p14:creationId xmlns:p14="http://schemas.microsoft.com/office/powerpoint/2010/main" val="375520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1618C3-C8A9-5440-95F1-480864C607FB}" type="slidenum">
              <a:rPr lang="en-US" smtClean="0"/>
              <a:t>5</a:t>
            </a:fld>
            <a:endParaRPr lang="en-US" dirty="0"/>
          </a:p>
        </p:txBody>
      </p:sp>
    </p:spTree>
    <p:extLst>
      <p:ext uri="{BB962C8B-B14F-4D97-AF65-F5344CB8AC3E}">
        <p14:creationId xmlns:p14="http://schemas.microsoft.com/office/powerpoint/2010/main" val="1666161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groups I chose was the Movement</a:t>
            </a:r>
            <a:r>
              <a:rPr lang="en-US" baseline="0" dirty="0" smtClean="0"/>
              <a:t> for Black Lives (Black Lives Matter)</a:t>
            </a:r>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6</a:t>
            </a:fld>
            <a:endParaRPr lang="en-US" dirty="0"/>
          </a:p>
        </p:txBody>
      </p:sp>
    </p:spTree>
    <p:extLst>
      <p:ext uri="{BB962C8B-B14F-4D97-AF65-F5344CB8AC3E}">
        <p14:creationId xmlns:p14="http://schemas.microsoft.com/office/powerpoint/2010/main" val="1891280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7</a:t>
            </a:fld>
            <a:endParaRPr lang="en-US" dirty="0"/>
          </a:p>
        </p:txBody>
      </p:sp>
    </p:spTree>
    <p:extLst>
      <p:ext uri="{BB962C8B-B14F-4D97-AF65-F5344CB8AC3E}">
        <p14:creationId xmlns:p14="http://schemas.microsoft.com/office/powerpoint/2010/main" val="3720282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9</a:t>
            </a:fld>
            <a:endParaRPr lang="en-US" dirty="0"/>
          </a:p>
        </p:txBody>
      </p:sp>
    </p:spTree>
    <p:extLst>
      <p:ext uri="{BB962C8B-B14F-4D97-AF65-F5344CB8AC3E}">
        <p14:creationId xmlns:p14="http://schemas.microsoft.com/office/powerpoint/2010/main" val="339883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community</a:t>
            </a:r>
            <a:r>
              <a:rPr lang="en-US" baseline="0" dirty="0" smtClean="0"/>
              <a:t> I want to highlight is the transgender community. Having a big year in pop culture, with </a:t>
            </a:r>
            <a:r>
              <a:rPr lang="en-US" baseline="0" dirty="0" err="1" smtClean="0"/>
              <a:t>TransParent</a:t>
            </a:r>
            <a:r>
              <a:rPr lang="en-US" baseline="0" dirty="0" smtClean="0"/>
              <a:t>, the Danish Girl, and a series of articles in the New York Times</a:t>
            </a:r>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12</a:t>
            </a:fld>
            <a:endParaRPr lang="en-US" dirty="0"/>
          </a:p>
        </p:txBody>
      </p:sp>
    </p:spTree>
    <p:extLst>
      <p:ext uri="{BB962C8B-B14F-4D97-AF65-F5344CB8AC3E}">
        <p14:creationId xmlns:p14="http://schemas.microsoft.com/office/powerpoint/2010/main" val="969860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trying to gang up on Aeon– but</a:t>
            </a:r>
            <a:r>
              <a:rPr lang="en-US" baseline="0" dirty="0" smtClean="0"/>
              <a:t> we need to think a</a:t>
            </a:r>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16</a:t>
            </a:fld>
            <a:endParaRPr lang="en-US" dirty="0"/>
          </a:p>
        </p:txBody>
      </p:sp>
    </p:spTree>
    <p:extLst>
      <p:ext uri="{BB962C8B-B14F-4D97-AF65-F5344CB8AC3E}">
        <p14:creationId xmlns:p14="http://schemas.microsoft.com/office/powerpoint/2010/main" val="1768940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AY ON</a:t>
            </a:r>
            <a:endParaRPr lang="en-US" dirty="0"/>
          </a:p>
        </p:txBody>
      </p:sp>
      <p:sp>
        <p:nvSpPr>
          <p:cNvPr id="4" name="Slide Number Placeholder 3"/>
          <p:cNvSpPr>
            <a:spLocks noGrp="1"/>
          </p:cNvSpPr>
          <p:nvPr>
            <p:ph type="sldNum" sz="quarter" idx="10"/>
          </p:nvPr>
        </p:nvSpPr>
        <p:spPr/>
        <p:txBody>
          <a:bodyPr/>
          <a:lstStyle/>
          <a:p>
            <a:fld id="{3E1618C3-C8A9-5440-95F1-480864C607FB}" type="slidenum">
              <a:rPr lang="en-US" smtClean="0"/>
              <a:t>17</a:t>
            </a:fld>
            <a:endParaRPr lang="en-US" dirty="0"/>
          </a:p>
        </p:txBody>
      </p:sp>
    </p:spTree>
    <p:extLst>
      <p:ext uri="{BB962C8B-B14F-4D97-AF65-F5344CB8AC3E}">
        <p14:creationId xmlns:p14="http://schemas.microsoft.com/office/powerpoint/2010/main" val="932423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3/9/16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3/9/16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3/9/16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3/9/16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3/9/16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3/9/16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3/9/16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3/9/16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interc.pt/Zl8d5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765300"/>
            <a:ext cx="7772400" cy="1362075"/>
          </a:xfrm>
        </p:spPr>
        <p:txBody>
          <a:bodyPr/>
          <a:lstStyle/>
          <a:p>
            <a:r>
              <a:rPr lang="en-US" dirty="0" smtClean="0"/>
              <a:t>CoDE FOR LIBERATION</a:t>
            </a:r>
            <a:br>
              <a:rPr lang="en-US" dirty="0" smtClean="0"/>
            </a:br>
            <a:r>
              <a:rPr lang="en-US" sz="2800" dirty="0" smtClean="0"/>
              <a:t>March 8, 2016</a:t>
            </a:r>
            <a:endParaRPr lang="en-US" sz="2800" dirty="0"/>
          </a:p>
        </p:txBody>
      </p:sp>
      <p:sp>
        <p:nvSpPr>
          <p:cNvPr id="3" name="Text Placeholder 2"/>
          <p:cNvSpPr>
            <a:spLocks noGrp="1"/>
          </p:cNvSpPr>
          <p:nvPr>
            <p:ph type="body" idx="1"/>
          </p:nvPr>
        </p:nvSpPr>
        <p:spPr>
          <a:xfrm>
            <a:off x="722313" y="5082298"/>
            <a:ext cx="7772400" cy="1322387"/>
          </a:xfrm>
        </p:spPr>
        <p:txBody>
          <a:bodyPr>
            <a:normAutofit fontScale="25000" lnSpcReduction="20000"/>
          </a:bodyPr>
          <a:lstStyle/>
          <a:p>
            <a:endParaRPr lang="en-US" dirty="0" smtClean="0"/>
          </a:p>
          <a:p>
            <a:endParaRPr lang="en-US" dirty="0"/>
          </a:p>
          <a:p>
            <a:endParaRPr lang="en-US" dirty="0" smtClean="0"/>
          </a:p>
          <a:p>
            <a:r>
              <a:rPr lang="en-US" sz="9000" dirty="0" smtClean="0"/>
              <a:t>Speaker: Kate Krauss</a:t>
            </a:r>
          </a:p>
          <a:p>
            <a:r>
              <a:rPr lang="en-US" sz="9000" dirty="0" smtClean="0"/>
              <a:t>ailanthus@riseup.net</a:t>
            </a:r>
          </a:p>
          <a:p>
            <a:r>
              <a:rPr lang="en-US" sz="9000" dirty="0" smtClean="0"/>
              <a:t>pgp key id: 7D18 973B</a:t>
            </a:r>
          </a:p>
          <a:p>
            <a:endParaRPr lang="en-US" dirty="0"/>
          </a:p>
          <a:p>
            <a:endParaRPr lang="en-US" dirty="0"/>
          </a:p>
        </p:txBody>
      </p:sp>
    </p:spTree>
    <p:extLst>
      <p:ext uri="{BB962C8B-B14F-4D97-AF65-F5344CB8AC3E}">
        <p14:creationId xmlns:p14="http://schemas.microsoft.com/office/powerpoint/2010/main" val="14881448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4800" dirty="0"/>
              <a:t>"If you are neutral in situations of injustice, you have chosen the side of the </a:t>
            </a:r>
            <a:r>
              <a:rPr lang="en-US" sz="4800" dirty="0" smtClean="0"/>
              <a:t>oppressor." </a:t>
            </a:r>
          </a:p>
          <a:p>
            <a:pPr marL="0" indent="0">
              <a:buNone/>
            </a:pPr>
            <a:endParaRPr lang="en-US" dirty="0"/>
          </a:p>
          <a:p>
            <a:pPr marL="0" indent="0">
              <a:buNone/>
            </a:pPr>
            <a:endParaRPr lang="en-US" dirty="0" smtClean="0"/>
          </a:p>
          <a:p>
            <a:pPr marL="0" indent="0">
              <a:buNone/>
            </a:pPr>
            <a:r>
              <a:rPr lang="en-US" dirty="0" smtClean="0"/>
              <a:t>          -</a:t>
            </a:r>
            <a:r>
              <a:rPr lang="en-US" dirty="0"/>
              <a:t>- South African Archbishop Desmond Tutu </a:t>
            </a:r>
            <a:endParaRPr lang="en-US" b="1" u="sng" dirty="0"/>
          </a:p>
          <a:p>
            <a:endParaRPr lang="en-US" dirty="0"/>
          </a:p>
        </p:txBody>
      </p:sp>
    </p:spTree>
    <p:extLst>
      <p:ext uri="{BB962C8B-B14F-4D97-AF65-F5344CB8AC3E}">
        <p14:creationId xmlns:p14="http://schemas.microsoft.com/office/powerpoint/2010/main" val="34498982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IMSI Catchers</a:t>
            </a:r>
            <a:br>
              <a:rPr lang="en-US" dirty="0" smtClean="0"/>
            </a:br>
            <a:endParaRPr lang="en-US" dirty="0"/>
          </a:p>
        </p:txBody>
      </p:sp>
      <p:pic>
        <p:nvPicPr>
          <p:cNvPr id="4" name="Content Placeholder 3" descr="Screen Shot 2016-03-05 at 3.52.56 PM.png"/>
          <p:cNvPicPr>
            <a:picLocks noGrp="1" noChangeAspect="1"/>
          </p:cNvPicPr>
          <p:nvPr>
            <p:ph idx="1"/>
          </p:nvPr>
        </p:nvPicPr>
        <p:blipFill>
          <a:blip r:embed="rId2">
            <a:extLst>
              <a:ext uri="{28A0092B-C50C-407E-A947-70E740481C1C}">
                <a14:useLocalDpi xmlns:a14="http://schemas.microsoft.com/office/drawing/2010/main" val="0"/>
              </a:ext>
            </a:extLst>
          </a:blip>
          <a:srcRect l="-19753" r="-19753"/>
          <a:stretch>
            <a:fillRect/>
          </a:stretch>
        </p:blipFill>
        <p:spPr>
          <a:xfrm>
            <a:off x="-809625" y="866964"/>
            <a:ext cx="10662630" cy="5864036"/>
          </a:xfrm>
        </p:spPr>
      </p:pic>
    </p:spTree>
    <p:extLst>
      <p:ext uri="{BB962C8B-B14F-4D97-AF65-F5344CB8AC3E}">
        <p14:creationId xmlns:p14="http://schemas.microsoft.com/office/powerpoint/2010/main" val="11956793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805" y="5273328"/>
            <a:ext cx="8229600" cy="1143000"/>
          </a:xfrm>
        </p:spPr>
        <p:txBody>
          <a:bodyPr>
            <a:normAutofit fontScale="90000"/>
          </a:bodyPr>
          <a:lstStyle/>
          <a:p>
            <a:r>
              <a:rPr lang="en-US" dirty="0" smtClean="0"/>
              <a:t>(Meet trans activist, game developer, and public intellectual Merritt Kopas)</a:t>
            </a:r>
            <a:endParaRPr lang="en-US" dirty="0"/>
          </a:p>
        </p:txBody>
      </p:sp>
      <p:pic>
        <p:nvPicPr>
          <p:cNvPr id="6" name="Content Placeholder 5" descr="MerritKeynotinginPower690x350.jpg"/>
          <p:cNvPicPr>
            <a:picLocks noGrp="1" noChangeAspect="1"/>
          </p:cNvPicPr>
          <p:nvPr>
            <p:ph idx="1"/>
          </p:nvPr>
        </p:nvPicPr>
        <p:blipFill>
          <a:blip r:embed="rId3">
            <a:extLst>
              <a:ext uri="{28A0092B-C50C-407E-A947-70E740481C1C}">
                <a14:useLocalDpi xmlns:a14="http://schemas.microsoft.com/office/drawing/2010/main" val="0"/>
              </a:ext>
            </a:extLst>
          </a:blip>
          <a:srcRect t="-4210" b="-4210"/>
          <a:stretch>
            <a:fillRect/>
          </a:stretch>
        </p:blipFill>
        <p:spPr>
          <a:xfrm>
            <a:off x="578805" y="268803"/>
            <a:ext cx="8229600" cy="4525963"/>
          </a:xfrm>
        </p:spPr>
      </p:pic>
    </p:spTree>
    <p:extLst>
      <p:ext uri="{BB962C8B-B14F-4D97-AF65-F5344CB8AC3E}">
        <p14:creationId xmlns:p14="http://schemas.microsoft.com/office/powerpoint/2010/main" val="409318152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2378"/>
            <a:ext cx="8229600" cy="1143000"/>
          </a:xfrm>
        </p:spPr>
        <p:txBody>
          <a:bodyPr>
            <a:normAutofit fontScale="90000"/>
          </a:bodyPr>
          <a:lstStyle/>
          <a:p>
            <a:r>
              <a:rPr lang="en-US" b="1" dirty="0"/>
              <a:t>National Transgender Discrimination Survey by the National Center for Transgender Equality </a:t>
            </a:r>
            <a:r>
              <a:rPr lang="en-US" b="1" dirty="0" smtClean="0"/>
              <a:t>(n =6,450)</a:t>
            </a:r>
            <a:endParaRPr lang="en-US" dirty="0"/>
          </a:p>
        </p:txBody>
      </p:sp>
      <p:sp>
        <p:nvSpPr>
          <p:cNvPr id="3" name="Content Placeholder 2"/>
          <p:cNvSpPr>
            <a:spLocks noGrp="1"/>
          </p:cNvSpPr>
          <p:nvPr>
            <p:ph idx="1"/>
          </p:nvPr>
        </p:nvSpPr>
        <p:spPr>
          <a:xfrm>
            <a:off x="0" y="1721790"/>
            <a:ext cx="8873767" cy="5033197"/>
          </a:xfrm>
        </p:spPr>
        <p:txBody>
          <a:bodyPr>
            <a:normAutofit fontScale="55000" lnSpcReduction="20000"/>
          </a:bodyPr>
          <a:lstStyle/>
          <a:p>
            <a:pPr marL="0" indent="0">
              <a:buNone/>
            </a:pPr>
            <a:endParaRPr lang="en-US" sz="5100" dirty="0"/>
          </a:p>
          <a:p>
            <a:r>
              <a:rPr lang="en-US" sz="5100" dirty="0" smtClean="0"/>
              <a:t>Forty</a:t>
            </a:r>
            <a:r>
              <a:rPr lang="en-US" sz="5100" dirty="0"/>
              <a:t>-seven percent (47%) said they had experienced an adverse job outcome, such as </a:t>
            </a:r>
            <a:r>
              <a:rPr lang="en-US" sz="5100" b="1" dirty="0"/>
              <a:t>being </a:t>
            </a:r>
            <a:r>
              <a:rPr lang="en-US" sz="5100" b="1" dirty="0" smtClean="0"/>
              <a:t>fired</a:t>
            </a:r>
            <a:r>
              <a:rPr lang="en-US" sz="5100" b="1" dirty="0"/>
              <a:t>, not hired or denied a promotion </a:t>
            </a:r>
            <a:r>
              <a:rPr lang="en-US" sz="5100" dirty="0"/>
              <a:t>because of being transgender or gender non-conforming. </a:t>
            </a:r>
            <a:r>
              <a:rPr lang="en-US" sz="5100" dirty="0" smtClean="0"/>
              <a:t/>
            </a:r>
            <a:br>
              <a:rPr lang="en-US" sz="5100" dirty="0" smtClean="0"/>
            </a:br>
            <a:endParaRPr lang="en-US" sz="5100" dirty="0" smtClean="0"/>
          </a:p>
          <a:p>
            <a:r>
              <a:rPr lang="en-US" sz="5100" dirty="0"/>
              <a:t>Many respondents lived in extreme poverty; they were 4x more likely to have a  household income of ( &lt;$10,000) than the general </a:t>
            </a:r>
            <a:r>
              <a:rPr lang="en-US" sz="5100" dirty="0" smtClean="0"/>
              <a:t>population.</a:t>
            </a:r>
            <a:endParaRPr lang="en-US" sz="5100" dirty="0"/>
          </a:p>
          <a:p>
            <a:endParaRPr lang="en-US" sz="5100" dirty="0"/>
          </a:p>
          <a:p>
            <a:r>
              <a:rPr lang="en-US" sz="5100" dirty="0" smtClean="0"/>
              <a:t> 11</a:t>
            </a:r>
            <a:r>
              <a:rPr lang="en-US" sz="5100" dirty="0"/>
              <a:t>% of transwomen in the </a:t>
            </a:r>
            <a:r>
              <a:rPr lang="en-US" sz="5100" dirty="0" smtClean="0"/>
              <a:t>study had </a:t>
            </a:r>
            <a:r>
              <a:rPr lang="en-US" sz="5100" dirty="0"/>
              <a:t>engaged in sex </a:t>
            </a:r>
            <a:r>
              <a:rPr lang="en-US" sz="5100" dirty="0" smtClean="0"/>
              <a:t>work. </a:t>
            </a:r>
            <a:r>
              <a:rPr lang="en-US" dirty="0"/>
              <a:t>	 </a:t>
            </a:r>
          </a:p>
          <a:p>
            <a:pPr marL="0" indent="0">
              <a:buNone/>
            </a:pPr>
            <a:endParaRPr lang="en-US" dirty="0"/>
          </a:p>
        </p:txBody>
      </p:sp>
    </p:spTree>
    <p:extLst>
      <p:ext uri="{BB962C8B-B14F-4D97-AF65-F5344CB8AC3E}">
        <p14:creationId xmlns:p14="http://schemas.microsoft.com/office/powerpoint/2010/main" val="2699009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4400" dirty="0" smtClean="0"/>
              <a:t>“I don’t know a data model that isn’t politically charged.” </a:t>
            </a:r>
          </a:p>
          <a:p>
            <a:pPr marL="0" indent="0" algn="ctr">
              <a:buNone/>
            </a:pPr>
            <a:endParaRPr lang="en-US" sz="3600" dirty="0" smtClean="0"/>
          </a:p>
          <a:p>
            <a:pPr marL="0" indent="0" algn="ctr">
              <a:buNone/>
            </a:pPr>
            <a:r>
              <a:rPr lang="en-US" sz="2800" dirty="0" smtClean="0"/>
              <a:t>                 – Jarrett Drake, archivist, Princeton University</a:t>
            </a:r>
            <a:endParaRPr lang="en-US" sz="2800" dirty="0"/>
          </a:p>
        </p:txBody>
      </p:sp>
    </p:spTree>
    <p:extLst>
      <p:ext uri="{BB962C8B-B14F-4D97-AF65-F5344CB8AC3E}">
        <p14:creationId xmlns:p14="http://schemas.microsoft.com/office/powerpoint/2010/main" val="8420366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Merritt reminds us:</a:t>
            </a:r>
            <a:endParaRPr lang="en-US" dirty="0"/>
          </a:p>
        </p:txBody>
      </p:sp>
      <p:pic>
        <p:nvPicPr>
          <p:cNvPr id="4" name="Content Placeholder 3" descr="RulesEmbodyValues.png"/>
          <p:cNvPicPr>
            <a:picLocks noGrp="1" noChangeAspect="1"/>
          </p:cNvPicPr>
          <p:nvPr>
            <p:ph idx="1"/>
          </p:nvPr>
        </p:nvPicPr>
        <p:blipFill>
          <a:blip r:embed="rId2">
            <a:extLst>
              <a:ext uri="{28A0092B-C50C-407E-A947-70E740481C1C}">
                <a14:useLocalDpi xmlns:a14="http://schemas.microsoft.com/office/drawing/2010/main" val="0"/>
              </a:ext>
            </a:extLst>
          </a:blip>
          <a:srcRect l="8439" r="8439"/>
          <a:stretch>
            <a:fillRect/>
          </a:stretch>
        </p:blipFill>
        <p:spPr/>
      </p:pic>
    </p:spTree>
    <p:extLst>
      <p:ext uri="{BB962C8B-B14F-4D97-AF65-F5344CB8AC3E}">
        <p14:creationId xmlns:p14="http://schemas.microsoft.com/office/powerpoint/2010/main" val="9603187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0" dirty="0" smtClean="0"/>
              <a:t>Aeon</a:t>
            </a:r>
            <a:r>
              <a:rPr lang="en-US" dirty="0" smtClean="0"/>
              <a:t> </a:t>
            </a:r>
            <a:br>
              <a:rPr lang="en-US" dirty="0" smtClean="0"/>
            </a:br>
            <a:r>
              <a:rPr lang="en-US" sz="4000" dirty="0" smtClean="0"/>
              <a:t>(system for managing access to special collections)</a:t>
            </a:r>
            <a:endParaRPr lang="en-US" sz="4000" dirty="0"/>
          </a:p>
        </p:txBody>
      </p:sp>
      <p:sp>
        <p:nvSpPr>
          <p:cNvPr id="3" name="Content Placeholder 2"/>
          <p:cNvSpPr>
            <a:spLocks noGrp="1"/>
          </p:cNvSpPr>
          <p:nvPr>
            <p:ph idx="1"/>
          </p:nvPr>
        </p:nvSpPr>
        <p:spPr>
          <a:xfrm>
            <a:off x="457200" y="2019009"/>
            <a:ext cx="8229600" cy="4525963"/>
          </a:xfrm>
        </p:spPr>
        <p:txBody>
          <a:bodyPr>
            <a:normAutofit lnSpcReduction="10000"/>
          </a:bodyPr>
          <a:lstStyle/>
          <a:p>
            <a:r>
              <a:rPr lang="en-US" dirty="0" smtClean="0"/>
              <a:t>Asks for birthday, home addresses, phone numbers </a:t>
            </a:r>
          </a:p>
          <a:p>
            <a:r>
              <a:rPr lang="en-US" dirty="0" smtClean="0"/>
              <a:t>Data can be accessed by many members of library staff</a:t>
            </a:r>
          </a:p>
          <a:p>
            <a:r>
              <a:rPr lang="en-US" dirty="0" smtClean="0"/>
              <a:t>Saved data can be subpoenaed by law enforcement</a:t>
            </a:r>
          </a:p>
          <a:p>
            <a:r>
              <a:rPr lang="en-US" dirty="0"/>
              <a:t>How long is this data saved</a:t>
            </a:r>
            <a:r>
              <a:rPr lang="en-US" dirty="0" smtClean="0"/>
              <a:t>? FOREVER</a:t>
            </a:r>
          </a:p>
          <a:p>
            <a:r>
              <a:rPr lang="en-US" dirty="0" smtClean="0"/>
              <a:t>If you work with Aeon: Your work is inherently political.</a:t>
            </a:r>
          </a:p>
          <a:p>
            <a:endParaRPr lang="en-US" dirty="0" smtClean="0"/>
          </a:p>
          <a:p>
            <a:endParaRPr lang="en-US" dirty="0"/>
          </a:p>
        </p:txBody>
      </p:sp>
    </p:spTree>
    <p:extLst>
      <p:ext uri="{BB962C8B-B14F-4D97-AF65-F5344CB8AC3E}">
        <p14:creationId xmlns:p14="http://schemas.microsoft.com/office/powerpoint/2010/main" val="18830614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you watching?</a:t>
            </a:r>
            <a:endParaRPr lang="en-US" dirty="0"/>
          </a:p>
        </p:txBody>
      </p:sp>
      <p:pic>
        <p:nvPicPr>
          <p:cNvPr id="4" name="Content Placeholder 3" descr="Aeonscreenshot.png"/>
          <p:cNvPicPr>
            <a:picLocks noGrp="1" noChangeAspect="1"/>
          </p:cNvPicPr>
          <p:nvPr>
            <p:ph idx="1"/>
          </p:nvPr>
        </p:nvPicPr>
        <p:blipFill>
          <a:blip r:embed="rId3">
            <a:extLst>
              <a:ext uri="{28A0092B-C50C-407E-A947-70E740481C1C}">
                <a14:useLocalDpi xmlns:a14="http://schemas.microsoft.com/office/drawing/2010/main" val="0"/>
              </a:ext>
            </a:extLst>
          </a:blip>
          <a:srcRect l="-16120" r="-16120"/>
          <a:stretch>
            <a:fillRect/>
          </a:stretch>
        </p:blipFill>
        <p:spPr/>
      </p:pic>
    </p:spTree>
    <p:extLst>
      <p:ext uri="{BB962C8B-B14F-4D97-AF65-F5344CB8AC3E}">
        <p14:creationId xmlns:p14="http://schemas.microsoft.com/office/powerpoint/2010/main" val="10574206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4000" dirty="0" smtClean="0"/>
              <a:t>The decisions you make about what to collect, what to retain, what to distribute and who can see it are politically charged and they are moral choices.</a:t>
            </a:r>
          </a:p>
          <a:p>
            <a:endParaRPr lang="en-US" dirty="0"/>
          </a:p>
        </p:txBody>
      </p:sp>
    </p:spTree>
    <p:extLst>
      <p:ext uri="{BB962C8B-B14F-4D97-AF65-F5344CB8AC3E}">
        <p14:creationId xmlns:p14="http://schemas.microsoft.com/office/powerpoint/2010/main" val="8905197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sz="4000" dirty="0" smtClean="0"/>
              <a:t>“The </a:t>
            </a:r>
            <a:r>
              <a:rPr lang="en-US" sz="4000" dirty="0"/>
              <a:t>library profession has </a:t>
            </a:r>
            <a:r>
              <a:rPr lang="en-US" sz="4000" dirty="0" smtClean="0"/>
              <a:t>a </a:t>
            </a:r>
          </a:p>
          <a:p>
            <a:pPr marL="0" indent="0" algn="ctr">
              <a:buNone/>
            </a:pPr>
            <a:r>
              <a:rPr lang="en-US" sz="4000" dirty="0" smtClean="0"/>
              <a:t>long-standing commitment to an ethic of facilitating, not monitoring, access to information.”</a:t>
            </a:r>
          </a:p>
          <a:p>
            <a:pPr marL="0" indent="0">
              <a:buNone/>
            </a:pPr>
            <a:endParaRPr lang="en-US" dirty="0" smtClean="0"/>
          </a:p>
          <a:p>
            <a:pPr marL="0" indent="0">
              <a:buNone/>
            </a:pPr>
            <a:r>
              <a:rPr lang="en-US" dirty="0" smtClean="0"/>
              <a:t>             – American Library Association, 2002</a:t>
            </a:r>
            <a:endParaRPr lang="en-US" dirty="0"/>
          </a:p>
        </p:txBody>
      </p:sp>
    </p:spTree>
    <p:extLst>
      <p:ext uri="{BB962C8B-B14F-4D97-AF65-F5344CB8AC3E}">
        <p14:creationId xmlns:p14="http://schemas.microsoft.com/office/powerpoint/2010/main" val="10715658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lgn="ctr">
              <a:buNone/>
            </a:pPr>
            <a:r>
              <a:rPr lang="en-US" dirty="0" smtClean="0"/>
              <a:t>I </a:t>
            </a:r>
            <a:r>
              <a:rPr lang="en-US" dirty="0"/>
              <a:t>tell you they are making history</a:t>
            </a:r>
            <a:r>
              <a:rPr lang="en-US" dirty="0" smtClean="0"/>
              <a:t>.</a:t>
            </a:r>
            <a:endParaRPr lang="en-US" dirty="0"/>
          </a:p>
        </p:txBody>
      </p:sp>
      <p:pic>
        <p:nvPicPr>
          <p:cNvPr id="4" name="Picture 3" descr="jarrett_drak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270" y="2595548"/>
            <a:ext cx="1422051" cy="1939677"/>
          </a:xfrm>
          <a:prstGeom prst="rect">
            <a:avLst/>
          </a:prstGeom>
        </p:spPr>
      </p:pic>
      <p:pic>
        <p:nvPicPr>
          <p:cNvPr id="5" name="Picture 4" descr="Matthew Mitchell.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8182" y="2595548"/>
            <a:ext cx="1865363" cy="1865363"/>
          </a:xfrm>
          <a:prstGeom prst="rect">
            <a:avLst/>
          </a:prstGeom>
        </p:spPr>
      </p:pic>
      <p:sp>
        <p:nvSpPr>
          <p:cNvPr id="6" name="Title 1"/>
          <p:cNvSpPr txBox="1">
            <a:spLocks/>
          </p:cNvSpPr>
          <p:nvPr/>
        </p:nvSpPr>
        <p:spPr>
          <a:xfrm>
            <a:off x="0" y="4825128"/>
            <a:ext cx="3492668" cy="128339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smtClean="0"/>
              <a:t>Jarrett Drake, Archivist,  Princeton University</a:t>
            </a:r>
          </a:p>
          <a:p>
            <a:endParaRPr lang="en-US" dirty="0"/>
          </a:p>
        </p:txBody>
      </p:sp>
      <p:sp>
        <p:nvSpPr>
          <p:cNvPr id="8" name="Title 1"/>
          <p:cNvSpPr txBox="1">
            <a:spLocks/>
          </p:cNvSpPr>
          <p:nvPr/>
        </p:nvSpPr>
        <p:spPr>
          <a:xfrm>
            <a:off x="4368298" y="4791293"/>
            <a:ext cx="3492668" cy="1283394"/>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Matthew Mitchell, </a:t>
            </a:r>
          </a:p>
          <a:p>
            <a:r>
              <a:rPr lang="en-US" dirty="0" smtClean="0"/>
              <a:t>Data Journalist and Organizer, New York City</a:t>
            </a:r>
          </a:p>
          <a:p>
            <a:endParaRPr lang="en-US" dirty="0"/>
          </a:p>
        </p:txBody>
      </p:sp>
    </p:spTree>
    <p:extLst>
      <p:ext uri="{BB962C8B-B14F-4D97-AF65-F5344CB8AC3E}">
        <p14:creationId xmlns:p14="http://schemas.microsoft.com/office/powerpoint/2010/main" val="813660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2687990"/>
            <a:ext cx="7772400" cy="1362075"/>
          </a:xfrm>
        </p:spPr>
        <p:txBody>
          <a:bodyPr/>
          <a:lstStyle/>
          <a:p>
            <a:pPr algn="ctr"/>
            <a:r>
              <a:rPr lang="en-US" dirty="0" smtClean="0"/>
              <a:t>Who’s Watching You?</a:t>
            </a:r>
            <a:endParaRPr lang="en-US" dirty="0"/>
          </a:p>
        </p:txBody>
      </p:sp>
    </p:spTree>
    <p:extLst>
      <p:ext uri="{BB962C8B-B14F-4D97-AF65-F5344CB8AC3E}">
        <p14:creationId xmlns:p14="http://schemas.microsoft.com/office/powerpoint/2010/main" val="26336587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766050" cy="471487"/>
          </a:xfrm>
        </p:spPr>
        <p:txBody>
          <a:bodyPr>
            <a:normAutofit fontScale="90000"/>
          </a:bodyPr>
          <a:lstStyle/>
          <a:p>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smtClean="0"/>
              <a:t>Watch six minute film by Laura </a:t>
            </a:r>
            <a:r>
              <a:rPr lang="en-US" dirty="0" err="1" smtClean="0"/>
              <a:t>Poitras</a:t>
            </a:r>
            <a:r>
              <a:rPr lang="en-US" dirty="0" smtClean="0"/>
              <a:t> on the </a:t>
            </a:r>
            <a:r>
              <a:rPr lang="en-US" i="1" dirty="0" smtClean="0"/>
              <a:t>Intercept</a:t>
            </a:r>
            <a:r>
              <a:rPr lang="en-US" dirty="0" smtClean="0"/>
              <a:t> website about German systems administrators surprised to learn that they were more valuable surveillance targets than they imagined:</a:t>
            </a:r>
          </a:p>
          <a:p>
            <a:pPr marL="0" indent="0">
              <a:buNone/>
            </a:pPr>
            <a:r>
              <a:rPr lang="en-US" dirty="0" smtClean="0">
                <a:hlinkClick r:id="rId3"/>
              </a:rPr>
              <a:t>http://</a:t>
            </a:r>
            <a:r>
              <a:rPr lang="en-US" dirty="0" err="1" smtClean="0">
                <a:hlinkClick r:id="rId3"/>
              </a:rPr>
              <a:t>interc.pt</a:t>
            </a:r>
            <a:r>
              <a:rPr lang="en-US" dirty="0" smtClean="0">
                <a:hlinkClick r:id="rId3"/>
              </a:rPr>
              <a:t>/Zl8d5R</a:t>
            </a:r>
            <a:endParaRPr lang="en-US" dirty="0"/>
          </a:p>
        </p:txBody>
      </p:sp>
    </p:spTree>
    <p:extLst>
      <p:ext uri="{BB962C8B-B14F-4D97-AF65-F5344CB8AC3E}">
        <p14:creationId xmlns:p14="http://schemas.microsoft.com/office/powerpoint/2010/main" val="20779429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ysadminsScreen Shot 2016-02-28 at 10.10.54 PM.png"/>
          <p:cNvPicPr>
            <a:picLocks noGrp="1" noChangeAspect="1"/>
          </p:cNvPicPr>
          <p:nvPr>
            <p:ph idx="1"/>
          </p:nvPr>
        </p:nvPicPr>
        <p:blipFill>
          <a:blip r:embed="rId2">
            <a:extLst>
              <a:ext uri="{28A0092B-C50C-407E-A947-70E740481C1C}">
                <a14:useLocalDpi xmlns:a14="http://schemas.microsoft.com/office/drawing/2010/main" val="0"/>
              </a:ext>
            </a:extLst>
          </a:blip>
          <a:srcRect t="-22837" b="-22837"/>
          <a:stretch>
            <a:fillRect/>
          </a:stretch>
        </p:blipFill>
        <p:spPr/>
      </p:pic>
    </p:spTree>
    <p:extLst>
      <p:ext uri="{BB962C8B-B14F-4D97-AF65-F5344CB8AC3E}">
        <p14:creationId xmlns:p14="http://schemas.microsoft.com/office/powerpoint/2010/main" val="4299445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sz="4400" dirty="0"/>
              <a:t>“One of the NSA’s </a:t>
            </a:r>
            <a:endParaRPr lang="en-US" sz="4400" dirty="0" smtClean="0"/>
          </a:p>
          <a:p>
            <a:pPr marL="0" indent="0" algn="ctr">
              <a:buNone/>
            </a:pPr>
            <a:r>
              <a:rPr lang="en-US" sz="4400" dirty="0" smtClean="0"/>
              <a:t>worst </a:t>
            </a:r>
            <a:r>
              <a:rPr lang="en-US" sz="4400" dirty="0"/>
              <a:t>nightmares is a sysadmin who pays attention.” </a:t>
            </a:r>
            <a:endParaRPr lang="en-US" sz="4400" dirty="0" smtClean="0"/>
          </a:p>
          <a:p>
            <a:pPr marL="0" indent="0" algn="ctr">
              <a:buNone/>
            </a:pPr>
            <a:endParaRPr lang="en-US" dirty="0"/>
          </a:p>
          <a:p>
            <a:pPr marL="0" indent="0" algn="ctr">
              <a:buNone/>
            </a:pPr>
            <a:r>
              <a:rPr lang="en-US" dirty="0" smtClean="0"/>
              <a:t> </a:t>
            </a:r>
            <a:r>
              <a:rPr lang="en-US" dirty="0"/>
              <a:t> </a:t>
            </a:r>
            <a:r>
              <a:rPr lang="en-US" dirty="0" smtClean="0"/>
              <a:t>--Rob </a:t>
            </a:r>
            <a:r>
              <a:rPr lang="en-US" dirty="0"/>
              <a:t>Joyce, </a:t>
            </a:r>
            <a:r>
              <a:rPr lang="en-US" dirty="0" smtClean="0"/>
              <a:t>National Security Agency’s Tailored </a:t>
            </a:r>
            <a:r>
              <a:rPr lang="en-US" smtClean="0"/>
              <a:t>Access Operations</a:t>
            </a:r>
          </a:p>
          <a:p>
            <a:pPr marL="0" indent="0" algn="ctr">
              <a:buNone/>
            </a:pPr>
            <a:r>
              <a:rPr lang="en-US" smtClean="0"/>
              <a:t> </a:t>
            </a:r>
            <a:r>
              <a:rPr lang="en-US" dirty="0" smtClean="0"/>
              <a:t>(NSA’s hacking group)</a:t>
            </a:r>
            <a:endParaRPr lang="en-US" dirty="0"/>
          </a:p>
        </p:txBody>
      </p:sp>
    </p:spTree>
    <p:extLst>
      <p:ext uri="{BB962C8B-B14F-4D97-AF65-F5344CB8AC3E}">
        <p14:creationId xmlns:p14="http://schemas.microsoft.com/office/powerpoint/2010/main" val="12765104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Whose data do you protect?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Politicians</a:t>
            </a:r>
          </a:p>
          <a:p>
            <a:r>
              <a:rPr lang="en-US" dirty="0" smtClean="0"/>
              <a:t>Political activists like Black Lives Matter</a:t>
            </a:r>
          </a:p>
          <a:p>
            <a:r>
              <a:rPr lang="en-US" dirty="0" smtClean="0"/>
              <a:t>LGBTI community members</a:t>
            </a:r>
          </a:p>
          <a:p>
            <a:r>
              <a:rPr lang="en-US" dirty="0" smtClean="0"/>
              <a:t>People researching sensitive health issues</a:t>
            </a:r>
          </a:p>
          <a:p>
            <a:r>
              <a:rPr lang="en-US" dirty="0" smtClean="0"/>
              <a:t>Schoolchildren (who will someday be adults) </a:t>
            </a:r>
          </a:p>
          <a:p>
            <a:r>
              <a:rPr lang="en-US" dirty="0" smtClean="0"/>
              <a:t>Library staff</a:t>
            </a:r>
          </a:p>
          <a:p>
            <a:r>
              <a:rPr lang="en-US" dirty="0" smtClean="0"/>
              <a:t>Documented and undocumented immigrants including</a:t>
            </a:r>
          </a:p>
          <a:p>
            <a:r>
              <a:rPr lang="en-US" dirty="0" smtClean="0"/>
              <a:t>Political asylum seekers</a:t>
            </a:r>
          </a:p>
          <a:p>
            <a:r>
              <a:rPr lang="en-US" dirty="0" smtClean="0"/>
              <a:t>Domestic violence survivors</a:t>
            </a:r>
            <a:endParaRPr lang="en-US" dirty="0"/>
          </a:p>
        </p:txBody>
      </p:sp>
    </p:spTree>
    <p:extLst>
      <p:ext uri="{BB962C8B-B14F-4D97-AF65-F5344CB8AC3E}">
        <p14:creationId xmlns:p14="http://schemas.microsoft.com/office/powerpoint/2010/main" val="11683973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Ideas for Action</a:t>
            </a:r>
            <a:endParaRPr lang="en-US" dirty="0"/>
          </a:p>
        </p:txBody>
      </p:sp>
      <p:sp>
        <p:nvSpPr>
          <p:cNvPr id="3" name="Content Placeholder 2"/>
          <p:cNvSpPr>
            <a:spLocks noGrp="1"/>
          </p:cNvSpPr>
          <p:nvPr>
            <p:ph idx="1"/>
          </p:nvPr>
        </p:nvSpPr>
        <p:spPr>
          <a:xfrm>
            <a:off x="123478" y="1058469"/>
            <a:ext cx="9020522" cy="5799531"/>
          </a:xfrm>
        </p:spPr>
        <p:txBody>
          <a:bodyPr>
            <a:normAutofit fontScale="92500" lnSpcReduction="10000"/>
          </a:bodyPr>
          <a:lstStyle/>
          <a:p>
            <a:r>
              <a:rPr lang="en-US" dirty="0" smtClean="0"/>
              <a:t>Follow ethical data collection and retention rules that put library users first.</a:t>
            </a:r>
          </a:p>
          <a:p>
            <a:r>
              <a:rPr lang="en-US" dirty="0" smtClean="0"/>
              <a:t>Hold people who violate those rules accountable:</a:t>
            </a:r>
            <a:br>
              <a:rPr lang="en-US" dirty="0" smtClean="0"/>
            </a:br>
            <a:r>
              <a:rPr lang="en-US" dirty="0" smtClean="0"/>
              <a:t> </a:t>
            </a:r>
            <a:r>
              <a:rPr lang="en-US" i="1" dirty="0" smtClean="0"/>
              <a:t>Is It Time for a Library Whistleblowing Platform?</a:t>
            </a:r>
          </a:p>
          <a:p>
            <a:r>
              <a:rPr lang="en-US" dirty="0"/>
              <a:t>Make your systems as secure as </a:t>
            </a:r>
            <a:r>
              <a:rPr lang="en-US" dirty="0" smtClean="0"/>
              <a:t>possible.</a:t>
            </a:r>
          </a:p>
          <a:p>
            <a:r>
              <a:rPr lang="en-US" dirty="0" smtClean="0"/>
              <a:t>TEACH ONLINE PRIVACY WORKSHOPS.</a:t>
            </a:r>
          </a:p>
          <a:p>
            <a:r>
              <a:rPr lang="en-US" dirty="0" smtClean="0"/>
              <a:t>Publish a privacy report.</a:t>
            </a:r>
          </a:p>
          <a:p>
            <a:r>
              <a:rPr lang="en-US" dirty="0" smtClean="0"/>
              <a:t>Teach users about the stakes of online surveillance: If you don’t have privacy online, you don’t have privacy.</a:t>
            </a:r>
          </a:p>
          <a:p>
            <a:r>
              <a:rPr lang="en-US" dirty="0" smtClean="0"/>
              <a:t>Run a Tor relay and offer users Tor to browse anonymously.</a:t>
            </a:r>
            <a:endParaRPr lang="en-US" dirty="0"/>
          </a:p>
          <a:p>
            <a:r>
              <a:rPr lang="en-US" dirty="0"/>
              <a:t>Walk the talk: Use Signal and </a:t>
            </a:r>
            <a:r>
              <a:rPr lang="en-US" dirty="0" smtClean="0"/>
              <a:t>Tor</a:t>
            </a:r>
          </a:p>
          <a:p>
            <a:pPr marL="0" indent="0">
              <a:buNone/>
            </a:pPr>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9729661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Ideas for Action</a:t>
            </a:r>
            <a:endParaRPr lang="en-US" dirty="0"/>
          </a:p>
        </p:txBody>
      </p:sp>
      <p:sp>
        <p:nvSpPr>
          <p:cNvPr id="3" name="Content Placeholder 2"/>
          <p:cNvSpPr>
            <a:spLocks noGrp="1"/>
          </p:cNvSpPr>
          <p:nvPr>
            <p:ph idx="1"/>
          </p:nvPr>
        </p:nvSpPr>
        <p:spPr>
          <a:xfrm>
            <a:off x="123478" y="1600200"/>
            <a:ext cx="9020522" cy="4525963"/>
          </a:xfrm>
        </p:spPr>
        <p:txBody>
          <a:bodyPr>
            <a:normAutofit fontScale="92500" lnSpcReduction="10000"/>
          </a:bodyPr>
          <a:lstStyle/>
          <a:p>
            <a:pPr marL="0" indent="0">
              <a:buNone/>
            </a:pPr>
            <a:r>
              <a:rPr lang="en-US" dirty="0" smtClean="0"/>
              <a:t>Examine access rules—</a:t>
            </a:r>
            <a:br>
              <a:rPr lang="en-US" dirty="0" smtClean="0"/>
            </a:br>
            <a:endParaRPr lang="en-US" dirty="0" smtClean="0"/>
          </a:p>
          <a:p>
            <a:pPr>
              <a:buFont typeface="Wingdings" charset="2"/>
              <a:buChar char="§"/>
            </a:pPr>
            <a:r>
              <a:rPr lang="en-US" dirty="0" smtClean="0"/>
              <a:t>	What information are you making it difficult to access? </a:t>
            </a:r>
            <a:br>
              <a:rPr lang="en-US" dirty="0" smtClean="0"/>
            </a:br>
            <a:endParaRPr lang="en-US" dirty="0" smtClean="0"/>
          </a:p>
          <a:p>
            <a:pPr>
              <a:buFont typeface="Wingdings" charset="2"/>
              <a:buChar char="§"/>
            </a:pPr>
            <a:r>
              <a:rPr lang="en-US" dirty="0"/>
              <a:t>	</a:t>
            </a:r>
            <a:r>
              <a:rPr lang="en-US" dirty="0" smtClean="0"/>
              <a:t>What data must a user give up to access      which material? What is freely available?</a:t>
            </a:r>
            <a:br>
              <a:rPr lang="en-US" dirty="0" smtClean="0"/>
            </a:br>
            <a:endParaRPr lang="en-US" dirty="0" smtClean="0"/>
          </a:p>
          <a:p>
            <a:pPr>
              <a:buFont typeface="Wingdings" charset="2"/>
              <a:buChar char="§"/>
            </a:pPr>
            <a:r>
              <a:rPr lang="en-US" dirty="0" smtClean="0"/>
              <a:t>What are the social and political implications of these decisions?</a:t>
            </a:r>
          </a:p>
          <a:p>
            <a:endParaRPr lang="en-US" dirty="0" smtClean="0"/>
          </a:p>
          <a:p>
            <a:endParaRPr lang="en-US" dirty="0" smtClean="0"/>
          </a:p>
          <a:p>
            <a:endParaRPr lang="en-US" dirty="0"/>
          </a:p>
        </p:txBody>
      </p:sp>
    </p:spTree>
    <p:extLst>
      <p:ext uri="{BB962C8B-B14F-4D97-AF65-F5344CB8AC3E}">
        <p14:creationId xmlns:p14="http://schemas.microsoft.com/office/powerpoint/2010/main" val="40878115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Autofit/>
          </a:bodyPr>
          <a:lstStyle/>
          <a:p>
            <a:pPr marL="571500" indent="-571500" algn="l">
              <a:buFont typeface="Wingdings" charset="2"/>
              <a:buChar char="§"/>
            </a:pPr>
            <a:r>
              <a:rPr lang="en-US" sz="2800" dirty="0" smtClean="0"/>
              <a:t>More Ideas for Action	</a:t>
            </a:r>
            <a:br>
              <a:rPr lang="en-US" sz="2800" dirty="0" smtClean="0"/>
            </a:br>
            <a:r>
              <a:rPr lang="en-US" sz="2800" dirty="0" smtClean="0"/>
              <a:t>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4000" dirty="0" smtClean="0"/>
              <a:t>Create special collections for users:</a:t>
            </a:r>
            <a:br>
              <a:rPr lang="en-US" sz="4000" dirty="0" smtClean="0"/>
            </a:br>
            <a:r>
              <a:rPr lang="en-US" sz="4000" dirty="0" smtClean="0"/>
              <a:t/>
            </a:r>
            <a:br>
              <a:rPr lang="en-US" sz="4000" dirty="0" smtClean="0"/>
            </a:br>
            <a:r>
              <a:rPr lang="en-US" sz="2800" dirty="0" smtClean="0"/>
              <a:t>“Create a Black Feminist and Womanist section of books on hand so folks have a fuller understanding of the intersections of oppression: Audre Lorde, Alice Walker, etc.”</a:t>
            </a:r>
            <a:br>
              <a:rPr lang="en-US" sz="2800" dirty="0" smtClean="0"/>
            </a:br>
            <a:r>
              <a:rPr lang="en-US" sz="2800" dirty="0" smtClean="0"/>
              <a:t/>
            </a:r>
            <a:br>
              <a:rPr lang="en-US" sz="2800" dirty="0" smtClean="0"/>
            </a:br>
            <a:r>
              <a:rPr lang="en-US" sz="2800" dirty="0" smtClean="0"/>
              <a:t>“Create an Afrofuturism section so people can read and dream about worlds free from systems of oppression (Octavia Butler, Virginia Hamilton, and Nnedi Okorafo)”</a:t>
            </a:r>
            <a:endParaRPr lang="en-US" sz="2800" dirty="0"/>
          </a:p>
        </p:txBody>
      </p:sp>
    </p:spTree>
    <p:extLst>
      <p:ext uri="{BB962C8B-B14F-4D97-AF65-F5344CB8AC3E}">
        <p14:creationId xmlns:p14="http://schemas.microsoft.com/office/powerpoint/2010/main" val="269775242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Create a </a:t>
            </a:r>
            <a:r>
              <a:rPr lang="en-US" dirty="0" smtClean="0"/>
              <a:t>collection </a:t>
            </a:r>
            <a:r>
              <a:rPr lang="en-US" dirty="0"/>
              <a:t>for </a:t>
            </a:r>
            <a:r>
              <a:rPr lang="en-US" dirty="0" smtClean="0"/>
              <a:t>people who want to bring themselves up to speed on the movement for Black lives!</a:t>
            </a:r>
          </a:p>
          <a:p>
            <a:pPr marL="0" indent="0">
              <a:buNone/>
            </a:pPr>
            <a:endParaRPr lang="en-US" dirty="0"/>
          </a:p>
          <a:p>
            <a:pPr marL="0" indent="0">
              <a:buNone/>
            </a:pPr>
            <a:r>
              <a:rPr lang="en-US" dirty="0" smtClean="0"/>
              <a:t> --And race in America in general, including the history of policing</a:t>
            </a:r>
            <a:endParaRPr lang="en-US" dirty="0"/>
          </a:p>
        </p:txBody>
      </p:sp>
    </p:spTree>
    <p:extLst>
      <p:ext uri="{BB962C8B-B14F-4D97-AF65-F5344CB8AC3E}">
        <p14:creationId xmlns:p14="http://schemas.microsoft.com/office/powerpoint/2010/main" val="9285399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599"/>
            <a:ext cx="5486400" cy="915135"/>
          </a:xfrm>
        </p:spPr>
        <p:txBody>
          <a:bodyPr>
            <a:noAutofit/>
          </a:bodyPr>
          <a:lstStyle/>
          <a:p>
            <a:pPr algn="ctr"/>
            <a:r>
              <a:rPr lang="en-US" sz="3200" dirty="0" smtClean="0"/>
              <a:t>DC Public Library’s </a:t>
            </a:r>
            <a:br>
              <a:rPr lang="en-US" sz="3200" dirty="0" smtClean="0"/>
            </a:br>
            <a:r>
              <a:rPr lang="en-US" sz="3200" dirty="0" smtClean="0"/>
              <a:t>Privacy Month!</a:t>
            </a:r>
            <a:endParaRPr lang="en-US" sz="3200" dirty="0"/>
          </a:p>
        </p:txBody>
      </p:sp>
      <p:pic>
        <p:nvPicPr>
          <p:cNvPr id="5" name="Picture Placeholder 4" descr="1984 Orwellian Poster 1_0(1).pdf"/>
          <p:cNvPicPr>
            <a:picLocks noGrp="1" noChangeAspect="1"/>
          </p:cNvPicPr>
          <p:nvPr>
            <p:ph type="pic" idx="1"/>
          </p:nvPr>
        </p:nvPicPr>
        <p:blipFill>
          <a:blip r:embed="rId2">
            <a:extLst>
              <a:ext uri="{28A0092B-C50C-407E-A947-70E740481C1C}">
                <a14:useLocalDpi xmlns:a14="http://schemas.microsoft.com/office/drawing/2010/main" val="0"/>
              </a:ext>
            </a:extLst>
          </a:blip>
          <a:srcRect t="-1923" b="-1923"/>
          <a:stretch>
            <a:fillRect/>
          </a:stretch>
        </p:blipFill>
        <p:spPr/>
      </p:pic>
      <p:sp>
        <p:nvSpPr>
          <p:cNvPr id="4" name="Text Placeholder 3"/>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050358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April, 2014</a:t>
            </a:r>
            <a:endParaRPr lang="en-US" dirty="0"/>
          </a:p>
        </p:txBody>
      </p:sp>
      <p:pic>
        <p:nvPicPr>
          <p:cNvPr id="4" name="Content Placeholder 3" descr="flowersforphilippehollandfb.jpg"/>
          <p:cNvPicPr>
            <a:picLocks noGrp="1" noChangeAspect="1"/>
          </p:cNvPicPr>
          <p:nvPr>
            <p:ph idx="1"/>
          </p:nvPr>
        </p:nvPicPr>
        <p:blipFill>
          <a:blip r:embed="rId2" cstate="print">
            <a:extLst>
              <a:ext uri="{28A0092B-C50C-407E-A947-70E740481C1C}">
                <a14:useLocalDpi xmlns:a14="http://schemas.microsoft.com/office/drawing/2010/main" val="0"/>
              </a:ext>
            </a:extLst>
          </a:blip>
          <a:srcRect l="-19252" r="-19252"/>
          <a:stretch>
            <a:fillRect/>
          </a:stretch>
        </p:blipFill>
        <p:spPr/>
      </p:pic>
    </p:spTree>
    <p:extLst>
      <p:ext uri="{BB962C8B-B14F-4D97-AF65-F5344CB8AC3E}">
        <p14:creationId xmlns:p14="http://schemas.microsoft.com/office/powerpoint/2010/main" val="284968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 Library Privacy Month	</a:t>
            </a:r>
            <a:endParaRPr lang="en-US" dirty="0"/>
          </a:p>
        </p:txBody>
      </p:sp>
      <p:sp>
        <p:nvSpPr>
          <p:cNvPr id="3" name="Content Placeholder 2"/>
          <p:cNvSpPr>
            <a:spLocks noGrp="1"/>
          </p:cNvSpPr>
          <p:nvPr>
            <p:ph idx="1"/>
          </p:nvPr>
        </p:nvSpPr>
        <p:spPr/>
        <p:txBody>
          <a:bodyPr>
            <a:normAutofit lnSpcReduction="10000"/>
          </a:bodyPr>
          <a:lstStyle/>
          <a:p>
            <a:r>
              <a:rPr lang="en-US" dirty="0" smtClean="0"/>
              <a:t>Livestreamed read-a-thon of Orwell’s </a:t>
            </a:r>
            <a:r>
              <a:rPr lang="en-US" i="1" dirty="0" smtClean="0"/>
              <a:t>1984</a:t>
            </a:r>
          </a:p>
          <a:p>
            <a:r>
              <a:rPr lang="en-US" dirty="0" smtClean="0"/>
              <a:t>Privacy workshop for teens</a:t>
            </a:r>
          </a:p>
          <a:p>
            <a:r>
              <a:rPr lang="en-US" dirty="0" smtClean="0"/>
              <a:t>Reading and discussion of </a:t>
            </a:r>
            <a:r>
              <a:rPr lang="en-US" i="1" dirty="0"/>
              <a:t>Nineteen Eighty-Four</a:t>
            </a:r>
            <a:r>
              <a:rPr lang="en-US" dirty="0"/>
              <a:t> by George Orwell, </a:t>
            </a:r>
            <a:r>
              <a:rPr lang="en-US" i="1" dirty="0"/>
              <a:t>Dragnet Nation</a:t>
            </a:r>
            <a:r>
              <a:rPr lang="en-US" dirty="0"/>
              <a:t> by Julia Angwin, </a:t>
            </a:r>
            <a:r>
              <a:rPr lang="en-US" i="1" dirty="0"/>
              <a:t>Little Brother</a:t>
            </a:r>
            <a:r>
              <a:rPr lang="en-US" dirty="0"/>
              <a:t> by Cory Doctorow</a:t>
            </a:r>
          </a:p>
          <a:p>
            <a:pPr lvl="1"/>
            <a:r>
              <a:rPr lang="en-US" b="1" dirty="0"/>
              <a:t>Films: </a:t>
            </a:r>
            <a:r>
              <a:rPr lang="en-US" i="1" dirty="0"/>
              <a:t>United States of Secrets</a:t>
            </a:r>
            <a:r>
              <a:rPr lang="en-US" dirty="0"/>
              <a:t>, </a:t>
            </a:r>
            <a:r>
              <a:rPr lang="en-US" i="1" dirty="0"/>
              <a:t>The Internet's Own Boy</a:t>
            </a:r>
            <a:r>
              <a:rPr lang="en-US" dirty="0"/>
              <a:t>, </a:t>
            </a:r>
            <a:r>
              <a:rPr lang="en-US" i="1" dirty="0" smtClean="0"/>
              <a:t>1984</a:t>
            </a:r>
          </a:p>
          <a:p>
            <a:pPr lvl="1"/>
            <a:r>
              <a:rPr lang="en-US" dirty="0" smtClean="0"/>
              <a:t>Workshops on privacy tools, including Tor</a:t>
            </a:r>
          </a:p>
          <a:p>
            <a:pPr lvl="1"/>
            <a:r>
              <a:rPr lang="en-US" dirty="0" smtClean="0"/>
              <a:t>Panel discussion on privacy at the Newseum</a:t>
            </a:r>
            <a:endParaRPr lang="en-US" dirty="0"/>
          </a:p>
          <a:p>
            <a:endParaRPr lang="en-US" dirty="0"/>
          </a:p>
        </p:txBody>
      </p:sp>
      <p:sp>
        <p:nvSpPr>
          <p:cNvPr id="4" name="TextBox 3"/>
          <p:cNvSpPr txBox="1"/>
          <p:nvPr/>
        </p:nvSpPr>
        <p:spPr>
          <a:xfrm>
            <a:off x="1308575" y="6401014"/>
            <a:ext cx="3754029" cy="369332"/>
          </a:xfrm>
          <a:prstGeom prst="rect">
            <a:avLst/>
          </a:prstGeom>
          <a:noFill/>
        </p:spPr>
        <p:txBody>
          <a:bodyPr wrap="square" rtlCol="0">
            <a:spAutoFit/>
          </a:bodyPr>
          <a:lstStyle/>
          <a:p>
            <a:r>
              <a:rPr lang="en-US" dirty="0"/>
              <a:t>http://dclibrary.org/</a:t>
            </a:r>
            <a:r>
              <a:rPr lang="en-US" dirty="0" smtClean="0"/>
              <a:t>1984   </a:t>
            </a:r>
            <a:r>
              <a:rPr lang="en-US" dirty="0" smtClean="0">
                <a:sym typeface="Wingdings"/>
              </a:rPr>
              <a:t></a:t>
            </a:r>
            <a:endParaRPr lang="en-US" dirty="0"/>
          </a:p>
        </p:txBody>
      </p:sp>
    </p:spTree>
    <p:extLst>
      <p:ext uri="{BB962C8B-B14F-4D97-AF65-F5344CB8AC3E}">
        <p14:creationId xmlns:p14="http://schemas.microsoft.com/office/powerpoint/2010/main" val="29181829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560388"/>
            <a:ext cx="8229600" cy="1143000"/>
          </a:xfrm>
        </p:spPr>
        <p:txBody>
          <a:bodyPr>
            <a:normAutofit fontScale="90000"/>
          </a:bodyPr>
          <a:lstStyle/>
          <a:p>
            <a:r>
              <a:rPr lang="en-US" dirty="0" smtClean="0"/>
              <a:t>IT LIBRARIANS  CAN </a:t>
            </a:r>
            <a:br>
              <a:rPr lang="en-US" dirty="0" smtClean="0"/>
            </a:br>
            <a:r>
              <a:rPr lang="en-US" dirty="0" smtClean="0"/>
              <a:t>CHANGE THE WORLD!</a:t>
            </a:r>
            <a:br>
              <a:rPr lang="en-US" dirty="0" smtClean="0"/>
            </a:br>
            <a:endParaRPr lang="en-US" dirty="0"/>
          </a:p>
        </p:txBody>
      </p:sp>
      <p:pic>
        <p:nvPicPr>
          <p:cNvPr id="4" name="Content Placeholder 3" descr="IMG_1257.jpg"/>
          <p:cNvPicPr>
            <a:picLocks noGrp="1" noChangeAspect="1"/>
          </p:cNvPicPr>
          <p:nvPr>
            <p:ph idx="1"/>
          </p:nvPr>
        </p:nvPicPr>
        <p:blipFill>
          <a:blip r:embed="rId3">
            <a:extLst>
              <a:ext uri="{28A0092B-C50C-407E-A947-70E740481C1C}">
                <a14:useLocalDpi xmlns:a14="http://schemas.microsoft.com/office/drawing/2010/main" val="0"/>
              </a:ext>
            </a:extLst>
          </a:blip>
          <a:srcRect l="-18153" r="-18153"/>
          <a:stretch>
            <a:fillRect/>
          </a:stretch>
        </p:blipFill>
        <p:spPr>
          <a:xfrm>
            <a:off x="457200" y="1703388"/>
            <a:ext cx="8229600" cy="4525963"/>
          </a:xfrm>
        </p:spPr>
      </p:pic>
      <p:sp>
        <p:nvSpPr>
          <p:cNvPr id="3" name="TextBox 2"/>
          <p:cNvSpPr txBox="1"/>
          <p:nvPr/>
        </p:nvSpPr>
        <p:spPr>
          <a:xfrm>
            <a:off x="6279747" y="6488668"/>
            <a:ext cx="2734160" cy="369332"/>
          </a:xfrm>
          <a:prstGeom prst="rect">
            <a:avLst/>
          </a:prstGeom>
          <a:noFill/>
        </p:spPr>
        <p:txBody>
          <a:bodyPr wrap="square" rtlCol="0">
            <a:spAutoFit/>
          </a:bodyPr>
          <a:lstStyle/>
          <a:p>
            <a:r>
              <a:rPr lang="en-US" dirty="0" smtClean="0"/>
              <a:t>(Photo by Nima Fatemi)</a:t>
            </a:r>
            <a:endParaRPr lang="en-US" dirty="0"/>
          </a:p>
        </p:txBody>
      </p:sp>
    </p:spTree>
    <p:extLst>
      <p:ext uri="{BB962C8B-B14F-4D97-AF65-F5344CB8AC3E}">
        <p14:creationId xmlns:p14="http://schemas.microsoft.com/office/powerpoint/2010/main" val="15829055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542" y="4893230"/>
            <a:ext cx="7786092" cy="566738"/>
          </a:xfrm>
        </p:spPr>
        <p:txBody>
          <a:bodyPr>
            <a:noAutofit/>
          </a:bodyPr>
          <a:lstStyle/>
          <a:p>
            <a:r>
              <a:rPr lang="en-US" sz="2800" dirty="0" smtClean="0"/>
              <a:t>CryptoParties. Invented by Asher Wolf in 2012.</a:t>
            </a:r>
            <a:endParaRPr lang="en-US" sz="2800" dirty="0"/>
          </a:p>
        </p:txBody>
      </p:sp>
      <p:pic>
        <p:nvPicPr>
          <p:cNvPr id="5" name="Picture Placeholder 4" descr="asherwolfe.jpg"/>
          <p:cNvPicPr>
            <a:picLocks noGrp="1" noChangeAspect="1"/>
          </p:cNvPicPr>
          <p:nvPr>
            <p:ph type="pic" idx="1"/>
          </p:nvPr>
        </p:nvPicPr>
        <p:blipFill>
          <a:blip r:embed="rId3">
            <a:extLst>
              <a:ext uri="{28A0092B-C50C-407E-A947-70E740481C1C}">
                <a14:useLocalDpi xmlns:a14="http://schemas.microsoft.com/office/drawing/2010/main" val="0"/>
              </a:ext>
            </a:extLst>
          </a:blip>
          <a:srcRect t="12500" b="12500"/>
          <a:stretch>
            <a:fillRect/>
          </a:stretch>
        </p:blipFill>
        <p:spPr/>
      </p:pic>
      <p:sp>
        <p:nvSpPr>
          <p:cNvPr id="4" name="Text Placeholder 3"/>
          <p:cNvSpPr>
            <a:spLocks noGrp="1"/>
          </p:cNvSpPr>
          <p:nvPr>
            <p:ph type="body" sz="half" idx="2"/>
          </p:nvPr>
        </p:nvSpPr>
        <p:spPr>
          <a:xfrm>
            <a:off x="1792287" y="5483145"/>
            <a:ext cx="6392551" cy="521493"/>
          </a:xfrm>
        </p:spPr>
        <p:txBody>
          <a:bodyPr>
            <a:noAutofit/>
          </a:bodyPr>
          <a:lstStyle/>
          <a:p>
            <a:r>
              <a:rPr lang="en-US" sz="2400" dirty="0" smtClean="0"/>
              <a:t>Asher is a digital rights activist based in Melbourne, Australia. </a:t>
            </a:r>
          </a:p>
          <a:p>
            <a:r>
              <a:rPr lang="en-US" sz="2400" dirty="0"/>
              <a:t> </a:t>
            </a:r>
            <a:r>
              <a:rPr lang="en-US" sz="2400" dirty="0" smtClean="0"/>
              <a:t>- She has 40,000 Twitter followers.</a:t>
            </a:r>
            <a:endParaRPr lang="en-US" sz="2400" dirty="0"/>
          </a:p>
        </p:txBody>
      </p:sp>
    </p:spTree>
    <p:extLst>
      <p:ext uri="{BB962C8B-B14F-4D97-AF65-F5344CB8AC3E}">
        <p14:creationId xmlns:p14="http://schemas.microsoft.com/office/powerpoint/2010/main" val="27224973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CryptoParty Poster</a:t>
            </a:r>
            <a:endParaRPr lang="en-US" sz="3200" dirty="0"/>
          </a:p>
        </p:txBody>
      </p:sp>
      <p:pic>
        <p:nvPicPr>
          <p:cNvPr id="7" name="Picture Placeholder 6" descr="GetDownGetEncrypted.jpeg"/>
          <p:cNvPicPr>
            <a:picLocks noGrp="1" noChangeAspect="1"/>
          </p:cNvPicPr>
          <p:nvPr>
            <p:ph type="pic" idx="1"/>
          </p:nvPr>
        </p:nvPicPr>
        <p:blipFill>
          <a:blip r:embed="rId2">
            <a:extLst>
              <a:ext uri="{28A0092B-C50C-407E-A947-70E740481C1C}">
                <a14:useLocalDpi xmlns:a14="http://schemas.microsoft.com/office/drawing/2010/main" val="0"/>
              </a:ext>
            </a:extLst>
          </a:blip>
          <a:srcRect l="2890" r="2890"/>
          <a:stretch>
            <a:fillRect/>
          </a:stretch>
        </p:blipFill>
        <p:spPr/>
      </p:pic>
    </p:spTree>
    <p:extLst>
      <p:ext uri="{BB962C8B-B14F-4D97-AF65-F5344CB8AC3E}">
        <p14:creationId xmlns:p14="http://schemas.microsoft.com/office/powerpoint/2010/main" val="5488584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610" y="6128457"/>
            <a:ext cx="5486400" cy="566738"/>
          </a:xfrm>
        </p:spPr>
        <p:txBody>
          <a:bodyPr>
            <a:noAutofit/>
          </a:bodyPr>
          <a:lstStyle/>
          <a:p>
            <a:pPr algn="ctr"/>
            <a:r>
              <a:rPr lang="en-US" sz="3200" dirty="0" smtClean="0"/>
              <a:t>CryptoParty Harlem in Action</a:t>
            </a:r>
            <a:endParaRPr lang="en-US" sz="3200" dirty="0"/>
          </a:p>
        </p:txBody>
      </p:sp>
      <p:pic>
        <p:nvPicPr>
          <p:cNvPr id="5" name="Picture Placeholder 4" descr="HarlemCryptoParty.jpeg"/>
          <p:cNvPicPr>
            <a:picLocks noGrp="1" noChangeAspect="1"/>
          </p:cNvPicPr>
          <p:nvPr>
            <p:ph type="pic" idx="1"/>
          </p:nvPr>
        </p:nvPicPr>
        <p:blipFill>
          <a:blip r:embed="rId2">
            <a:extLst>
              <a:ext uri="{28A0092B-C50C-407E-A947-70E740481C1C}">
                <a14:useLocalDpi xmlns:a14="http://schemas.microsoft.com/office/drawing/2010/main" val="0"/>
              </a:ext>
            </a:extLst>
          </a:blip>
          <a:srcRect l="-32305" r="-32305"/>
          <a:stretch>
            <a:fillRect/>
          </a:stretch>
        </p:blipFill>
        <p:spPr>
          <a:xfrm>
            <a:off x="778914" y="301351"/>
            <a:ext cx="7697757" cy="5773318"/>
          </a:xfrm>
        </p:spPr>
      </p:pic>
    </p:spTree>
    <p:extLst>
      <p:ext uri="{BB962C8B-B14F-4D97-AF65-F5344CB8AC3E}">
        <p14:creationId xmlns:p14="http://schemas.microsoft.com/office/powerpoint/2010/main" val="37576515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for an Unconference	</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Invite new friends</a:t>
            </a:r>
          </a:p>
          <a:p>
            <a:r>
              <a:rPr lang="en-US" dirty="0" smtClean="0"/>
              <a:t>Invite allies of new friends</a:t>
            </a:r>
          </a:p>
          <a:p>
            <a:r>
              <a:rPr lang="en-US" dirty="0" smtClean="0"/>
              <a:t>Eat</a:t>
            </a:r>
          </a:p>
          <a:p>
            <a:r>
              <a:rPr lang="en-US" dirty="0" smtClean="0"/>
              <a:t>Really listen– how does their day go? What devices and programs do they use?</a:t>
            </a:r>
          </a:p>
          <a:p>
            <a:r>
              <a:rPr lang="en-US" dirty="0" smtClean="0"/>
              <a:t>Brainstorm</a:t>
            </a:r>
          </a:p>
          <a:p>
            <a:r>
              <a:rPr lang="en-US" dirty="0" smtClean="0"/>
              <a:t>Listen with great kindness </a:t>
            </a:r>
          </a:p>
          <a:p>
            <a:r>
              <a:rPr lang="en-US" dirty="0" smtClean="0"/>
              <a:t>Eat more</a:t>
            </a:r>
          </a:p>
        </p:txBody>
      </p:sp>
      <p:sp>
        <p:nvSpPr>
          <p:cNvPr id="4" name="Content Placeholder 3"/>
          <p:cNvSpPr>
            <a:spLocks noGrp="1"/>
          </p:cNvSpPr>
          <p:nvPr>
            <p:ph sz="half" idx="2"/>
          </p:nvPr>
        </p:nvSpPr>
        <p:spPr/>
        <p:txBody>
          <a:bodyPr>
            <a:normAutofit fontScale="92500" lnSpcReduction="10000"/>
          </a:bodyPr>
          <a:lstStyle/>
          <a:p>
            <a:pPr marL="0" indent="0">
              <a:buNone/>
            </a:pPr>
            <a:r>
              <a:rPr lang="en-US" dirty="0" smtClean="0"/>
              <a:t>Continued</a:t>
            </a:r>
          </a:p>
          <a:p>
            <a:pPr marL="0" indent="0">
              <a:buNone/>
            </a:pPr>
            <a:r>
              <a:rPr lang="en-US" dirty="0" smtClean="0"/>
              <a:t>What are people’s needs?</a:t>
            </a:r>
            <a:endParaRPr lang="en-US" dirty="0"/>
          </a:p>
          <a:p>
            <a:r>
              <a:rPr lang="en-US" dirty="0"/>
              <a:t>Break out sessions, more listening</a:t>
            </a:r>
          </a:p>
          <a:p>
            <a:r>
              <a:rPr lang="en-US" dirty="0"/>
              <a:t>Is there an event, a tool, a policy, that </a:t>
            </a:r>
            <a:r>
              <a:rPr lang="en-US" dirty="0" smtClean="0"/>
              <a:t>the community says would help?</a:t>
            </a:r>
            <a:endParaRPr lang="en-US" dirty="0"/>
          </a:p>
          <a:p>
            <a:r>
              <a:rPr lang="en-US" dirty="0"/>
              <a:t>Make a </a:t>
            </a:r>
            <a:r>
              <a:rPr lang="en-US" dirty="0" smtClean="0"/>
              <a:t>plan (bring list of needs to hackathon?)</a:t>
            </a:r>
            <a:endParaRPr lang="en-US" dirty="0"/>
          </a:p>
          <a:p>
            <a:r>
              <a:rPr lang="en-US" dirty="0"/>
              <a:t>Rinse and repeat</a:t>
            </a:r>
          </a:p>
          <a:p>
            <a:endParaRPr lang="en-US" dirty="0"/>
          </a:p>
        </p:txBody>
      </p:sp>
    </p:spTree>
    <p:extLst>
      <p:ext uri="{BB962C8B-B14F-4D97-AF65-F5344CB8AC3E}">
        <p14:creationId xmlns:p14="http://schemas.microsoft.com/office/powerpoint/2010/main" val="242955477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ALA Resolution on the Retention of Library Usage Records</a:t>
            </a:r>
            <a:endParaRPr lang="en-US" dirty="0"/>
          </a:p>
        </p:txBody>
      </p:sp>
      <p:sp>
        <p:nvSpPr>
          <p:cNvPr id="3" name="Content Placeholder 2"/>
          <p:cNvSpPr>
            <a:spLocks noGrp="1"/>
          </p:cNvSpPr>
          <p:nvPr>
            <p:ph idx="1"/>
          </p:nvPr>
        </p:nvSpPr>
        <p:spPr>
          <a:xfrm>
            <a:off x="0" y="1770461"/>
            <a:ext cx="9144000" cy="5087539"/>
          </a:xfrm>
        </p:spPr>
        <p:txBody>
          <a:bodyPr>
            <a:normAutofit fontScale="40000" lnSpcReduction="20000"/>
          </a:bodyPr>
          <a:lstStyle/>
          <a:p>
            <a:r>
              <a:rPr lang="en-US" sz="7600" dirty="0"/>
              <a:t>Limit the degree to which personally identifiable information is collected, monitored, disclosed, and distributed; and</a:t>
            </a:r>
          </a:p>
          <a:p>
            <a:r>
              <a:rPr lang="en-US" sz="7600" dirty="0"/>
              <a:t>Avoid creating unnecessary records; and</a:t>
            </a:r>
          </a:p>
          <a:p>
            <a:r>
              <a:rPr lang="en-US" sz="7600" dirty="0"/>
              <a:t>Limit access to personally identifiable information to staff performing authorized functions; and</a:t>
            </a:r>
          </a:p>
          <a:p>
            <a:r>
              <a:rPr lang="en-US" sz="7600" dirty="0"/>
              <a:t>Dispose of library usage records containing personally identifiable information unless they are needed for the efficient and lawful operation of the library, including, but not limited to data-related logs, digital records, vendor-collected data, and system </a:t>
            </a:r>
            <a:r>
              <a:rPr lang="en-US" sz="7600" dirty="0" smtClean="0"/>
              <a:t>backups</a:t>
            </a:r>
            <a:endParaRPr lang="en-US" dirty="0"/>
          </a:p>
        </p:txBody>
      </p:sp>
    </p:spTree>
    <p:extLst>
      <p:ext uri="{BB962C8B-B14F-4D97-AF65-F5344CB8AC3E}">
        <p14:creationId xmlns:p14="http://schemas.microsoft.com/office/powerpoint/2010/main" val="23124612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20976"/>
            <a:ext cx="9144000" cy="6198780"/>
          </a:xfrm>
        </p:spPr>
        <p:txBody>
          <a:bodyPr>
            <a:normAutofit fontScale="55000" lnSpcReduction="20000"/>
          </a:bodyPr>
          <a:lstStyle/>
          <a:p>
            <a:r>
              <a:rPr lang="en-US" sz="5100" dirty="0" smtClean="0"/>
              <a:t>Ensure that the library work with its organization's information technology unit to ensure that library usage records processed or held by the IT unit are treated in accordance with library records policies; and</a:t>
            </a:r>
          </a:p>
          <a:p>
            <a:r>
              <a:rPr lang="en-US" sz="5100" dirty="0" smtClean="0"/>
              <a:t>Ensure </a:t>
            </a:r>
            <a:r>
              <a:rPr lang="en-US" sz="5100" dirty="0"/>
              <a:t>that those records that must be retained are secure; and</a:t>
            </a:r>
          </a:p>
          <a:p>
            <a:r>
              <a:rPr lang="en-US" sz="5100" dirty="0"/>
              <a:t>Avoid library practices and procedures that place personally identifiable information on public view; and</a:t>
            </a:r>
          </a:p>
          <a:p>
            <a:r>
              <a:rPr lang="en-US" sz="5100" dirty="0"/>
              <a:t>Assure that vendor agreements guarantee library control of all data and records; and</a:t>
            </a:r>
          </a:p>
          <a:p>
            <a:r>
              <a:rPr lang="en-US" sz="5100" dirty="0"/>
              <a:t>Conduct an annual privacy audit to ensure that information processing procedures meet privacy requirements by examining how information about library users and employees is collected, stored, shared, used, and </a:t>
            </a:r>
            <a:r>
              <a:rPr lang="en-US" sz="5100" dirty="0" smtClean="0"/>
              <a:t>destroyed </a:t>
            </a:r>
            <a:endParaRPr lang="en-US" sz="5100" dirty="0"/>
          </a:p>
          <a:p>
            <a:endParaRPr lang="en-US" dirty="0"/>
          </a:p>
          <a:p>
            <a:endParaRPr lang="en-US" dirty="0"/>
          </a:p>
        </p:txBody>
      </p:sp>
      <p:sp>
        <p:nvSpPr>
          <p:cNvPr id="4" name="TextBox 3"/>
          <p:cNvSpPr txBox="1"/>
          <p:nvPr/>
        </p:nvSpPr>
        <p:spPr>
          <a:xfrm>
            <a:off x="851232" y="112553"/>
            <a:ext cx="6809866" cy="584776"/>
          </a:xfrm>
          <a:prstGeom prst="rect">
            <a:avLst/>
          </a:prstGeom>
          <a:noFill/>
        </p:spPr>
        <p:txBody>
          <a:bodyPr wrap="square" rtlCol="0">
            <a:spAutoFit/>
          </a:bodyPr>
          <a:lstStyle/>
          <a:p>
            <a:r>
              <a:rPr lang="en-US" sz="3200" b="1" dirty="0" smtClean="0"/>
              <a:t>(ALA Data Retention Policy Continued)</a:t>
            </a:r>
            <a:endParaRPr lang="en-US" sz="3200" b="1" dirty="0"/>
          </a:p>
        </p:txBody>
      </p:sp>
    </p:spTree>
    <p:extLst>
      <p:ext uri="{BB962C8B-B14F-4D97-AF65-F5344CB8AC3E}">
        <p14:creationId xmlns:p14="http://schemas.microsoft.com/office/powerpoint/2010/main" val="350331818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sz="half" idx="1"/>
          </p:nvPr>
        </p:nvSpPr>
        <p:spPr>
          <a:xfrm>
            <a:off x="457199" y="1594050"/>
            <a:ext cx="5734350" cy="5585902"/>
          </a:xfrm>
        </p:spPr>
        <p:txBody>
          <a:bodyPr>
            <a:normAutofit/>
          </a:bodyPr>
          <a:lstStyle/>
          <a:p>
            <a:r>
              <a:rPr lang="en-US" sz="3200" dirty="0" smtClean="0"/>
              <a:t>Jarrett Drake </a:t>
            </a:r>
          </a:p>
          <a:p>
            <a:r>
              <a:rPr lang="en-US" sz="3200" dirty="0" smtClean="0"/>
              <a:t>Matt Mitchell</a:t>
            </a:r>
          </a:p>
          <a:p>
            <a:r>
              <a:rPr lang="en-US" sz="3200" dirty="0" smtClean="0"/>
              <a:t>Alison Macrina</a:t>
            </a:r>
          </a:p>
          <a:p>
            <a:r>
              <a:rPr lang="en-US" sz="3200" dirty="0" smtClean="0"/>
              <a:t>Nima Fatemi</a:t>
            </a:r>
          </a:p>
          <a:p>
            <a:r>
              <a:rPr lang="en-US" sz="3200" dirty="0" smtClean="0"/>
              <a:t>Merritt Kopas</a:t>
            </a:r>
          </a:p>
          <a:p>
            <a:r>
              <a:rPr lang="en-US" sz="3200" dirty="0" smtClean="0">
                <a:latin typeface="Futura Condensed"/>
                <a:cs typeface="Futura Condensed"/>
              </a:rPr>
              <a:t>ACT UP</a:t>
            </a:r>
          </a:p>
        </p:txBody>
      </p:sp>
      <p:sp>
        <p:nvSpPr>
          <p:cNvPr id="6" name="Content Placeholder 5"/>
          <p:cNvSpPr>
            <a:spLocks noGrp="1"/>
          </p:cNvSpPr>
          <p:nvPr>
            <p:ph sz="half" idx="2"/>
          </p:nvPr>
        </p:nvSpPr>
        <p:spPr>
          <a:xfrm>
            <a:off x="4648200" y="1594050"/>
            <a:ext cx="4038600" cy="4525963"/>
          </a:xfrm>
        </p:spPr>
        <p:txBody>
          <a:bodyPr>
            <a:normAutofit/>
          </a:bodyPr>
          <a:lstStyle/>
          <a:p>
            <a:r>
              <a:rPr lang="en-US" sz="3200" dirty="0" smtClean="0"/>
              <a:t>Griffin </a:t>
            </a:r>
            <a:r>
              <a:rPr lang="en-US" sz="3200" dirty="0"/>
              <a:t>Boyce</a:t>
            </a:r>
          </a:p>
          <a:p>
            <a:r>
              <a:rPr lang="en-US" sz="3200" dirty="0"/>
              <a:t>Erika </a:t>
            </a:r>
            <a:r>
              <a:rPr lang="en-US" sz="3200" dirty="0" smtClean="0"/>
              <a:t>Totten</a:t>
            </a:r>
          </a:p>
          <a:p>
            <a:r>
              <a:rPr lang="en-US" sz="3200" dirty="0" smtClean="0"/>
              <a:t>Maureen Callahan</a:t>
            </a:r>
          </a:p>
          <a:p>
            <a:r>
              <a:rPr lang="en-US" sz="3200" dirty="0" smtClean="0"/>
              <a:t>Jacob Appelbaum</a:t>
            </a:r>
            <a:endParaRPr lang="en-US" sz="3200" dirty="0"/>
          </a:p>
          <a:p>
            <a:r>
              <a:rPr lang="en-US" sz="3200" dirty="0"/>
              <a:t>Anonymous (3)</a:t>
            </a:r>
          </a:p>
          <a:p>
            <a:endParaRPr lang="en-US" dirty="0"/>
          </a:p>
        </p:txBody>
      </p:sp>
    </p:spTree>
    <p:extLst>
      <p:ext uri="{BB962C8B-B14F-4D97-AF65-F5344CB8AC3E}">
        <p14:creationId xmlns:p14="http://schemas.microsoft.com/office/powerpoint/2010/main" val="25481949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4000" dirty="0" smtClean="0"/>
              <a:t>Give me </a:t>
            </a:r>
            <a:r>
              <a:rPr lang="en-US" sz="4000" dirty="0"/>
              <a:t>six lines written by the hand of the most </a:t>
            </a:r>
            <a:r>
              <a:rPr lang="en-US" sz="4000" dirty="0" smtClean="0"/>
              <a:t>honorable of </a:t>
            </a:r>
            <a:r>
              <a:rPr lang="en-US" sz="4000" dirty="0"/>
              <a:t>men</a:t>
            </a:r>
            <a:r>
              <a:rPr lang="en-US" sz="4000" dirty="0" smtClean="0"/>
              <a:t>, and </a:t>
            </a:r>
            <a:r>
              <a:rPr lang="en-US" sz="4000" dirty="0"/>
              <a:t>I will find something in them which will hang him. </a:t>
            </a:r>
            <a:endParaRPr lang="en-US" sz="4000" dirty="0" smtClean="0"/>
          </a:p>
          <a:p>
            <a:pPr marL="0" indent="0">
              <a:buNone/>
            </a:pPr>
            <a:endParaRPr lang="en-US" dirty="0"/>
          </a:p>
          <a:p>
            <a:pPr marL="0" indent="0">
              <a:buNone/>
            </a:pPr>
            <a:r>
              <a:rPr lang="en-US" dirty="0" smtClean="0"/>
              <a:t>                                     --Cardinal </a:t>
            </a:r>
            <a:r>
              <a:rPr lang="en-US" dirty="0"/>
              <a:t>Richelieu </a:t>
            </a:r>
            <a:br>
              <a:rPr lang="en-US" dirty="0"/>
            </a:br>
            <a:r>
              <a:rPr lang="en-US" dirty="0" smtClean="0"/>
              <a:t> </a:t>
            </a:r>
            <a:endParaRPr lang="en-US" dirty="0"/>
          </a:p>
          <a:p>
            <a:pPr marL="0" indent="0">
              <a:buNone/>
            </a:pPr>
            <a:endParaRPr lang="en-US" dirty="0"/>
          </a:p>
        </p:txBody>
      </p:sp>
    </p:spTree>
    <p:extLst>
      <p:ext uri="{BB962C8B-B14F-4D97-AF65-F5344CB8AC3E}">
        <p14:creationId xmlns:p14="http://schemas.microsoft.com/office/powerpoint/2010/main" val="27030328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Police Misconduct</a:t>
            </a:r>
            <a:endParaRPr lang="en-US" dirty="0"/>
          </a:p>
        </p:txBody>
      </p:sp>
      <p:sp>
        <p:nvSpPr>
          <p:cNvPr id="3" name="Content Placeholder 2"/>
          <p:cNvSpPr>
            <a:spLocks noGrp="1"/>
          </p:cNvSpPr>
          <p:nvPr>
            <p:ph idx="1"/>
          </p:nvPr>
        </p:nvSpPr>
        <p:spPr/>
        <p:txBody>
          <a:bodyPr>
            <a:normAutofit/>
          </a:bodyPr>
          <a:lstStyle/>
          <a:p>
            <a:r>
              <a:rPr lang="en-US" dirty="0" smtClean="0"/>
              <a:t>1140 US civilians were killed by police in 2015 according to </a:t>
            </a:r>
            <a:r>
              <a:rPr lang="en-US" i="1" dirty="0" smtClean="0"/>
              <a:t>The Guardian</a:t>
            </a:r>
            <a:r>
              <a:rPr lang="en-US" dirty="0" smtClean="0"/>
              <a:t> newspaper.</a:t>
            </a:r>
            <a:endParaRPr lang="en-US" i="1" dirty="0" smtClean="0"/>
          </a:p>
          <a:p>
            <a:r>
              <a:rPr lang="en-US" dirty="0" smtClean="0"/>
              <a:t>Few police are ever prosecuted.</a:t>
            </a:r>
          </a:p>
          <a:p>
            <a:r>
              <a:rPr lang="en-US" dirty="0" smtClean="0"/>
              <a:t>No national database exists, although the Attorney General requested one in 1994.</a:t>
            </a:r>
          </a:p>
          <a:p>
            <a:endParaRPr lang="en-US" dirty="0" smtClean="0"/>
          </a:p>
        </p:txBody>
      </p:sp>
    </p:spTree>
    <p:extLst>
      <p:ext uri="{BB962C8B-B14F-4D97-AF65-F5344CB8AC3E}">
        <p14:creationId xmlns:p14="http://schemas.microsoft.com/office/powerpoint/2010/main" val="305061240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765300"/>
            <a:ext cx="7772400" cy="1362075"/>
          </a:xfrm>
        </p:spPr>
        <p:txBody>
          <a:bodyPr/>
          <a:lstStyle/>
          <a:p>
            <a:r>
              <a:rPr lang="en-US" dirty="0" smtClean="0"/>
              <a:t>CoDE FOR LIBERATION</a:t>
            </a:r>
            <a:br>
              <a:rPr lang="en-US" dirty="0" smtClean="0"/>
            </a:br>
            <a:r>
              <a:rPr lang="en-US" sz="2800" dirty="0" smtClean="0"/>
              <a:t>March 8, 2016</a:t>
            </a:r>
            <a:endParaRPr lang="en-US" sz="2800" dirty="0"/>
          </a:p>
        </p:txBody>
      </p:sp>
      <p:sp>
        <p:nvSpPr>
          <p:cNvPr id="3" name="Text Placeholder 2"/>
          <p:cNvSpPr>
            <a:spLocks noGrp="1"/>
          </p:cNvSpPr>
          <p:nvPr>
            <p:ph type="body" idx="1"/>
          </p:nvPr>
        </p:nvSpPr>
        <p:spPr>
          <a:xfrm>
            <a:off x="722313" y="5082298"/>
            <a:ext cx="7772400" cy="1322387"/>
          </a:xfrm>
        </p:spPr>
        <p:txBody>
          <a:bodyPr>
            <a:normAutofit fontScale="25000" lnSpcReduction="20000"/>
          </a:bodyPr>
          <a:lstStyle/>
          <a:p>
            <a:endParaRPr lang="en-US" dirty="0" smtClean="0"/>
          </a:p>
          <a:p>
            <a:endParaRPr lang="en-US" dirty="0"/>
          </a:p>
          <a:p>
            <a:endParaRPr lang="en-US" dirty="0" smtClean="0"/>
          </a:p>
          <a:p>
            <a:r>
              <a:rPr lang="en-US" sz="9000" dirty="0" smtClean="0"/>
              <a:t>Speaker: Kate Krauss</a:t>
            </a:r>
          </a:p>
          <a:p>
            <a:r>
              <a:rPr lang="en-US" sz="9000" dirty="0" smtClean="0"/>
              <a:t>ailanthus@riseup.net</a:t>
            </a:r>
          </a:p>
          <a:p>
            <a:r>
              <a:rPr lang="en-US" sz="9000" dirty="0" smtClean="0"/>
              <a:t>Twitter hashtag</a:t>
            </a:r>
            <a:r>
              <a:rPr lang="en-US" sz="9000" dirty="0"/>
              <a:t>: </a:t>
            </a:r>
            <a:r>
              <a:rPr lang="uk-UA" sz="9000" dirty="0"/>
              <a:t>#</a:t>
            </a:r>
            <a:r>
              <a:rPr lang="uk-UA" sz="9000" dirty="0" smtClean="0"/>
              <a:t>c4l16</a:t>
            </a:r>
            <a:endParaRPr lang="en-US" sz="9000" dirty="0" smtClean="0"/>
          </a:p>
          <a:p>
            <a:r>
              <a:rPr lang="en-US" sz="9000" dirty="0" smtClean="0"/>
              <a:t>pgp key id: 7D18 973B</a:t>
            </a:r>
          </a:p>
          <a:p>
            <a:endParaRPr lang="en-US" dirty="0"/>
          </a:p>
          <a:p>
            <a:endParaRPr lang="en-US" dirty="0"/>
          </a:p>
        </p:txBody>
      </p:sp>
    </p:spTree>
    <p:extLst>
      <p:ext uri="{BB962C8B-B14F-4D97-AF65-F5344CB8AC3E}">
        <p14:creationId xmlns:p14="http://schemas.microsoft.com/office/powerpoint/2010/main" val="34239690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08323"/>
            <a:ext cx="7772400" cy="2444750"/>
          </a:xfrm>
        </p:spPr>
        <p:txBody>
          <a:bodyPr>
            <a:normAutofit fontScale="90000"/>
          </a:bodyPr>
          <a:lstStyle/>
          <a:p>
            <a:r>
              <a:rPr lang="en-US" b="1" dirty="0"/>
              <a:t/>
            </a:r>
            <a:br>
              <a:rPr lang="en-US" b="1" dirty="0"/>
            </a:br>
            <a:r>
              <a:rPr lang="en-US" dirty="0" smtClean="0"/>
              <a:t>Librarians are embedded in the community, you are distributed</a:t>
            </a:r>
            <a:r>
              <a:rPr lang="en-US" dirty="0"/>
              <a:t>, </a:t>
            </a:r>
            <a:r>
              <a:rPr lang="en-US" dirty="0" smtClean="0"/>
              <a:t>and you are trusted</a:t>
            </a:r>
            <a:r>
              <a:rPr lang="en-US" dirty="0"/>
              <a:t>. </a:t>
            </a:r>
            <a:r>
              <a:rPr lang="en-US" dirty="0" smtClean="0"/>
              <a:t/>
            </a:r>
            <a:br>
              <a:rPr lang="en-US" dirty="0" smtClean="0"/>
            </a:br>
            <a:endParaRPr lang="en-US" dirty="0">
              <a:solidFill>
                <a:srgbClr val="FF0000"/>
              </a:solidFill>
            </a:endParaRPr>
          </a:p>
        </p:txBody>
      </p:sp>
    </p:spTree>
    <p:extLst>
      <p:ext uri="{BB962C8B-B14F-4D97-AF65-F5344CB8AC3E}">
        <p14:creationId xmlns:p14="http://schemas.microsoft.com/office/powerpoint/2010/main" val="248155895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Black Lives Matter</a:t>
            </a:r>
            <a:br>
              <a:rPr lang="en-US" dirty="0" smtClean="0"/>
            </a:br>
            <a:endParaRPr lang="en-US" dirty="0"/>
          </a:p>
        </p:txBody>
      </p:sp>
      <p:pic>
        <p:nvPicPr>
          <p:cNvPr id="4" name="Content Placeholder 3" descr="BlackLivesMatterscreenshot.png"/>
          <p:cNvPicPr>
            <a:picLocks noGrp="1" noChangeAspect="1"/>
          </p:cNvPicPr>
          <p:nvPr>
            <p:ph idx="1"/>
          </p:nvPr>
        </p:nvPicPr>
        <p:blipFill>
          <a:blip r:embed="rId3">
            <a:extLst>
              <a:ext uri="{28A0092B-C50C-407E-A947-70E740481C1C}">
                <a14:useLocalDpi xmlns:a14="http://schemas.microsoft.com/office/drawing/2010/main" val="0"/>
              </a:ext>
            </a:extLst>
          </a:blip>
          <a:srcRect t="8442" b="8442"/>
          <a:stretch>
            <a:fillRect/>
          </a:stretch>
        </p:blipFill>
        <p:spPr/>
      </p:pic>
    </p:spTree>
    <p:extLst>
      <p:ext uri="{BB962C8B-B14F-4D97-AF65-F5344CB8AC3E}">
        <p14:creationId xmlns:p14="http://schemas.microsoft.com/office/powerpoint/2010/main" val="25823504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being watched?</a:t>
            </a:r>
            <a:endParaRPr lang="en-US" dirty="0"/>
          </a:p>
        </p:txBody>
      </p:sp>
      <p:pic>
        <p:nvPicPr>
          <p:cNvPr id="4" name="Content Placeholder 3" descr="BlackLivesMatterIntercept ScreenShot.png"/>
          <p:cNvPicPr>
            <a:picLocks noGrp="1" noChangeAspect="1"/>
          </p:cNvPicPr>
          <p:nvPr>
            <p:ph idx="1"/>
          </p:nvPr>
        </p:nvPicPr>
        <p:blipFill>
          <a:blip r:embed="rId3">
            <a:extLst>
              <a:ext uri="{28A0092B-C50C-407E-A947-70E740481C1C}">
                <a14:useLocalDpi xmlns:a14="http://schemas.microsoft.com/office/drawing/2010/main" val="0"/>
              </a:ext>
            </a:extLst>
          </a:blip>
          <a:srcRect t="-2400" b="-2400"/>
          <a:stretch>
            <a:fillRect/>
          </a:stretch>
        </p:blipFill>
        <p:spPr>
          <a:xfrm>
            <a:off x="457200" y="1653123"/>
            <a:ext cx="8229600" cy="4525963"/>
          </a:xfrm>
        </p:spPr>
      </p:pic>
    </p:spTree>
    <p:extLst>
      <p:ext uri="{BB962C8B-B14F-4D97-AF65-F5344CB8AC3E}">
        <p14:creationId xmlns:p14="http://schemas.microsoft.com/office/powerpoint/2010/main" val="272839577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Trajectory of Surveillance </a:t>
            </a:r>
            <a:br>
              <a:rPr lang="en-US" dirty="0" smtClean="0"/>
            </a:br>
            <a:endParaRPr lang="en-US" dirty="0"/>
          </a:p>
        </p:txBody>
      </p:sp>
      <p:sp>
        <p:nvSpPr>
          <p:cNvPr id="3" name="Content Placeholder 2"/>
          <p:cNvSpPr>
            <a:spLocks noGrp="1"/>
          </p:cNvSpPr>
          <p:nvPr>
            <p:ph idx="1"/>
          </p:nvPr>
        </p:nvSpPr>
        <p:spPr/>
        <p:txBody>
          <a:bodyPr>
            <a:normAutofit/>
          </a:bodyPr>
          <a:lstStyle/>
          <a:p>
            <a:r>
              <a:rPr lang="en-US" sz="2600" b="1" dirty="0" smtClean="0"/>
              <a:t>Black Lives Matter: </a:t>
            </a:r>
            <a:r>
              <a:rPr lang="en-US" sz="2600" dirty="0" smtClean="0"/>
              <a:t>FBI is currently monitoring them on social media, including </a:t>
            </a:r>
            <a:r>
              <a:rPr lang="en-US" sz="2600" dirty="0"/>
              <a:t>location (what we know so far</a:t>
            </a:r>
            <a:r>
              <a:rPr lang="en-US" sz="2600" dirty="0" smtClean="0"/>
              <a:t>)</a:t>
            </a:r>
            <a:br>
              <a:rPr lang="en-US" sz="2600" dirty="0" smtClean="0"/>
            </a:br>
            <a:endParaRPr lang="en-US" sz="2600" dirty="0" smtClean="0"/>
          </a:p>
          <a:p>
            <a:r>
              <a:rPr lang="en-US" sz="2600" b="1" dirty="0" smtClean="0"/>
              <a:t>Occupy Wall Street: </a:t>
            </a:r>
            <a:r>
              <a:rPr lang="en-US" sz="2600" dirty="0" smtClean="0"/>
              <a:t>Surveilled by Homeland </a:t>
            </a:r>
            <a:r>
              <a:rPr lang="en-US" sz="2600" dirty="0"/>
              <a:t>Security, the Joint Terrorism Task Force, the Naval Criminal </a:t>
            </a:r>
            <a:r>
              <a:rPr lang="en-US" sz="2600" dirty="0" smtClean="0"/>
              <a:t>Investigative </a:t>
            </a:r>
            <a:r>
              <a:rPr lang="en-US" sz="2600" dirty="0"/>
              <a:t>Service, </a:t>
            </a:r>
            <a:r>
              <a:rPr lang="en-US" sz="2600" dirty="0" smtClean="0"/>
              <a:t>even the Federal Reserve; devices were scanned by law enforcement using IMSI Catchers. Infiltrated by police.</a:t>
            </a:r>
            <a:br>
              <a:rPr lang="en-US" sz="2600" dirty="0" smtClean="0"/>
            </a:br>
            <a:endParaRPr lang="en-US" sz="2600" dirty="0" smtClean="0"/>
          </a:p>
          <a:p>
            <a:pPr marL="342900" lvl="1" indent="-342900">
              <a:buFont typeface="Arial" pitchFamily="34" charset="0"/>
              <a:buChar char="•"/>
            </a:pPr>
            <a:r>
              <a:rPr lang="en-US" sz="2600" dirty="0" smtClean="0"/>
              <a:t>1950s</a:t>
            </a:r>
            <a:r>
              <a:rPr lang="en-US" sz="2600" dirty="0"/>
              <a:t>-1960s Civil Rights Movement: </a:t>
            </a:r>
            <a:r>
              <a:rPr lang="en-US" sz="2600" dirty="0" smtClean="0"/>
              <a:t>COINTELPRO </a:t>
            </a:r>
            <a:r>
              <a:rPr lang="en-US" sz="2600" dirty="0" smtClean="0">
                <a:sym typeface="Wingdings"/>
              </a:rPr>
              <a:t></a:t>
            </a:r>
            <a:endParaRPr lang="en-US" sz="2600" dirty="0"/>
          </a:p>
          <a:p>
            <a:pPr marL="457200" lvl="1" indent="0">
              <a:buNone/>
            </a:pPr>
            <a:endParaRPr lang="en-US" dirty="0" smtClean="0"/>
          </a:p>
          <a:p>
            <a:pPr marL="457200" lvl="1" indent="0">
              <a:buNone/>
            </a:pPr>
            <a:endParaRPr lang="en-US" dirty="0"/>
          </a:p>
        </p:txBody>
      </p:sp>
    </p:spTree>
    <p:extLst>
      <p:ext uri="{BB962C8B-B14F-4D97-AF65-F5344CB8AC3E}">
        <p14:creationId xmlns:p14="http://schemas.microsoft.com/office/powerpoint/2010/main" val="28792018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Founders of Black Lives Matter</a:t>
            </a:r>
            <a:endParaRPr lang="en-US" dirty="0"/>
          </a:p>
        </p:txBody>
      </p:sp>
      <p:pic>
        <p:nvPicPr>
          <p:cNvPr id="4" name="Content Placeholder 3" descr="BlackLivesMatterFounders.png"/>
          <p:cNvPicPr>
            <a:picLocks noGrp="1" noChangeAspect="1"/>
          </p:cNvPicPr>
          <p:nvPr>
            <p:ph idx="1"/>
          </p:nvPr>
        </p:nvPicPr>
        <p:blipFill>
          <a:blip r:embed="rId3">
            <a:extLst>
              <a:ext uri="{28A0092B-C50C-407E-A947-70E740481C1C}">
                <a14:useLocalDpi xmlns:a14="http://schemas.microsoft.com/office/drawing/2010/main" val="0"/>
              </a:ext>
            </a:extLst>
          </a:blip>
          <a:srcRect l="-35764" r="-35764"/>
          <a:stretch>
            <a:fillRect/>
          </a:stretch>
        </p:blipFill>
        <p:spPr>
          <a:xfrm>
            <a:off x="663575" y="1236800"/>
            <a:ext cx="8229600" cy="4525963"/>
          </a:xfrm>
        </p:spPr>
      </p:pic>
      <p:sp>
        <p:nvSpPr>
          <p:cNvPr id="3" name="TextBox 2"/>
          <p:cNvSpPr txBox="1"/>
          <p:nvPr/>
        </p:nvSpPr>
        <p:spPr>
          <a:xfrm>
            <a:off x="250825" y="6017616"/>
            <a:ext cx="8893175" cy="646331"/>
          </a:xfrm>
          <a:prstGeom prst="rect">
            <a:avLst/>
          </a:prstGeom>
          <a:noFill/>
        </p:spPr>
        <p:txBody>
          <a:bodyPr wrap="square" rtlCol="0">
            <a:spAutoFit/>
          </a:bodyPr>
          <a:lstStyle/>
          <a:p>
            <a:r>
              <a:rPr lang="en-US" sz="3600" dirty="0" smtClean="0"/>
              <a:t>Patrisse </a:t>
            </a:r>
            <a:r>
              <a:rPr lang="en-US" sz="3600" dirty="0"/>
              <a:t>Cullors, </a:t>
            </a:r>
            <a:r>
              <a:rPr lang="en-US" sz="3600" dirty="0" smtClean="0"/>
              <a:t>Alicia </a:t>
            </a:r>
            <a:r>
              <a:rPr lang="en-US" sz="3600" dirty="0"/>
              <a:t>Garza and Opal Tometi.</a:t>
            </a:r>
          </a:p>
        </p:txBody>
      </p:sp>
    </p:spTree>
    <p:extLst>
      <p:ext uri="{BB962C8B-B14F-4D97-AF65-F5344CB8AC3E}">
        <p14:creationId xmlns:p14="http://schemas.microsoft.com/office/powerpoint/2010/main" val="4255799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3605</TotalTime>
  <Words>1184</Words>
  <Application>Microsoft Macintosh PowerPoint</Application>
  <PresentationFormat>On-screen Show (4:3)</PresentationFormat>
  <Paragraphs>187</Paragraphs>
  <Slides>40</Slides>
  <Notes>16</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 Black </vt:lpstr>
      <vt:lpstr>CoDE FOR LIBERATION March 8, 2016</vt:lpstr>
      <vt:lpstr>Thank you.</vt:lpstr>
      <vt:lpstr>April, 2014</vt:lpstr>
      <vt:lpstr>Police Misconduct</vt:lpstr>
      <vt:lpstr> Librarians are embedded in the community, you are distributed, and you are trusted.  </vt:lpstr>
      <vt:lpstr>Black Lives Matter </vt:lpstr>
      <vt:lpstr>Who is being watched?</vt:lpstr>
      <vt:lpstr>Trajectory of Surveillance  </vt:lpstr>
      <vt:lpstr>Founders of Black Lives Matter</vt:lpstr>
      <vt:lpstr>PowerPoint Presentation</vt:lpstr>
      <vt:lpstr>IMSI Catchers </vt:lpstr>
      <vt:lpstr>(Meet trans activist, game developer, and public intellectual Merritt Kopas)</vt:lpstr>
      <vt:lpstr>National Transgender Discrimination Survey by the National Center for Transgender Equality (n =6,450)</vt:lpstr>
      <vt:lpstr>PowerPoint Presentation</vt:lpstr>
      <vt:lpstr>Merritt reminds us:</vt:lpstr>
      <vt:lpstr>Aeon  (system for managing access to special collections)</vt:lpstr>
      <vt:lpstr>Who are you watching?</vt:lpstr>
      <vt:lpstr>PowerPoint Presentation</vt:lpstr>
      <vt:lpstr>PowerPoint Presentation</vt:lpstr>
      <vt:lpstr>Who’s Watching You?</vt:lpstr>
      <vt:lpstr> </vt:lpstr>
      <vt:lpstr>PowerPoint Presentation</vt:lpstr>
      <vt:lpstr>PowerPoint Presentation</vt:lpstr>
      <vt:lpstr>Whose data do you protect?</vt:lpstr>
      <vt:lpstr>Ideas for Action</vt:lpstr>
      <vt:lpstr>More Ideas for Action</vt:lpstr>
      <vt:lpstr>More Ideas for Action           Create special collections for users:  “Create a Black Feminist and Womanist section of books on hand so folks have a fuller understanding of the intersections of oppression: Audre Lorde, Alice Walker, etc.”  “Create an Afrofuturism section so people can read and dream about worlds free from systems of oppression (Octavia Butler, Virginia Hamilton, and Nnedi Okorafo)”</vt:lpstr>
      <vt:lpstr>PowerPoint Presentation</vt:lpstr>
      <vt:lpstr>DC Public Library’s  Privacy Month!</vt:lpstr>
      <vt:lpstr>DC Library Privacy Month </vt:lpstr>
      <vt:lpstr>IT LIBRARIANS  CAN  CHANGE THE WORLD! </vt:lpstr>
      <vt:lpstr>CryptoParties. Invented by Asher Wolf in 2012.</vt:lpstr>
      <vt:lpstr>CryptoParty Poster</vt:lpstr>
      <vt:lpstr>CryptoParty Harlem in Action</vt:lpstr>
      <vt:lpstr>Model for an Unconference </vt:lpstr>
      <vt:lpstr>ALA Resolution on the Retention of Library Usage Records</vt:lpstr>
      <vt:lpstr>PowerPoint Presentation</vt:lpstr>
      <vt:lpstr>Thank you</vt:lpstr>
      <vt:lpstr>PowerPoint Presentation</vt:lpstr>
      <vt:lpstr>CoDE FOR LIBERATION March 8, 2016</vt:lpstr>
    </vt:vector>
  </TitlesOfParts>
  <Company>Fight AIDS, Not People with AIDS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AIDS Policy Project</dc:creator>
  <cp:lastModifiedBy>AIDS Policy Project</cp:lastModifiedBy>
  <cp:revision>199</cp:revision>
  <dcterms:created xsi:type="dcterms:W3CDTF">2016-03-05T10:10:01Z</dcterms:created>
  <dcterms:modified xsi:type="dcterms:W3CDTF">2016-03-09T17:44:52Z</dcterms:modified>
</cp:coreProperties>
</file>